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8"/>
  </p:notesMasterIdLst>
  <p:sldIdLst>
    <p:sldId id="273" r:id="rId3"/>
    <p:sldId id="258" r:id="rId4"/>
    <p:sldId id="262" r:id="rId5"/>
    <p:sldId id="280" r:id="rId6"/>
    <p:sldId id="287" r:id="rId7"/>
    <p:sldId id="281" r:id="rId8"/>
    <p:sldId id="285" r:id="rId9"/>
    <p:sldId id="269" r:id="rId10"/>
    <p:sldId id="288" r:id="rId11"/>
    <p:sldId id="289" r:id="rId12"/>
    <p:sldId id="282" r:id="rId13"/>
    <p:sldId id="265" r:id="rId14"/>
    <p:sldId id="275" r:id="rId15"/>
    <p:sldId id="277" r:id="rId16"/>
    <p:sldId id="26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86A4"/>
    <a:srgbClr val="CDD92D"/>
    <a:srgbClr val="938B87"/>
    <a:srgbClr val="E786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56"/>
    <p:restoredTop sz="94667"/>
  </p:normalViewPr>
  <p:slideViewPr>
    <p:cSldViewPr snapToGrid="0" snapToObjects="1">
      <p:cViewPr varScale="1">
        <p:scale>
          <a:sx n="103" d="100"/>
          <a:sy n="103" d="100"/>
        </p:scale>
        <p:origin x="146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EAF561-EFF5-3541-8AC0-072175B301CD}" type="doc">
      <dgm:prSet loTypeId="urn:microsoft.com/office/officeart/2009/3/layout/IncreasingArrows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_tradnl"/>
        </a:p>
      </dgm:t>
    </dgm:pt>
    <dgm:pt modelId="{B4A7CC99-7A2C-9143-9424-9519CA4EE7E9}">
      <dgm:prSet phldrT="[Texto]" custT="1"/>
      <dgm:spPr>
        <a:solidFill>
          <a:srgbClr val="938B87"/>
        </a:solidFill>
      </dgm:spPr>
      <dgm:t>
        <a:bodyPr/>
        <a:lstStyle/>
        <a:p>
          <a:r>
            <a:rPr lang="es-ES_tradnl" sz="1600" dirty="0" smtClean="0"/>
            <a:t>Identificación de fondos</a:t>
          </a:r>
          <a:endParaRPr lang="es-ES_tradnl" sz="1600" dirty="0"/>
        </a:p>
      </dgm:t>
    </dgm:pt>
    <dgm:pt modelId="{1DE6C921-B0CC-7B49-B946-2668CA6638AA}" type="parTrans" cxnId="{57CB9A8B-6DE5-1947-8C39-D5AC3CA9E33A}">
      <dgm:prSet/>
      <dgm:spPr/>
      <dgm:t>
        <a:bodyPr/>
        <a:lstStyle/>
        <a:p>
          <a:endParaRPr lang="es-ES_tradnl"/>
        </a:p>
      </dgm:t>
    </dgm:pt>
    <dgm:pt modelId="{0328AAF6-A70F-1E47-83D8-BC67C8C1C270}" type="sibTrans" cxnId="{57CB9A8B-6DE5-1947-8C39-D5AC3CA9E33A}">
      <dgm:prSet/>
      <dgm:spPr/>
      <dgm:t>
        <a:bodyPr/>
        <a:lstStyle/>
        <a:p>
          <a:endParaRPr lang="es-ES_tradnl"/>
        </a:p>
      </dgm:t>
    </dgm:pt>
    <dgm:pt modelId="{39CCBE3F-334B-E84D-9479-7D4B00111CD7}">
      <dgm:prSet phldrT="[Texto]"/>
      <dgm:spPr/>
      <dgm:t>
        <a:bodyPr/>
        <a:lstStyle/>
        <a:p>
          <a:r>
            <a:rPr lang="es-ES_tradnl" dirty="0" smtClean="0">
              <a:solidFill>
                <a:srgbClr val="938B87"/>
              </a:solidFill>
            </a:rPr>
            <a:t>por vía de propuestas y auspicios</a:t>
          </a:r>
          <a:endParaRPr lang="es-ES_tradnl" dirty="0">
            <a:solidFill>
              <a:srgbClr val="938B87"/>
            </a:solidFill>
          </a:endParaRPr>
        </a:p>
      </dgm:t>
    </dgm:pt>
    <dgm:pt modelId="{4C50D7DE-DA74-1746-A756-D3F39E8C296D}" type="parTrans" cxnId="{C88DF84C-E2E0-6F44-B3E9-43BA1B921D83}">
      <dgm:prSet/>
      <dgm:spPr/>
      <dgm:t>
        <a:bodyPr/>
        <a:lstStyle/>
        <a:p>
          <a:endParaRPr lang="es-ES_tradnl"/>
        </a:p>
      </dgm:t>
    </dgm:pt>
    <dgm:pt modelId="{84A6B260-8D18-5841-B258-1A9635B1A468}" type="sibTrans" cxnId="{C88DF84C-E2E0-6F44-B3E9-43BA1B921D83}">
      <dgm:prSet/>
      <dgm:spPr/>
      <dgm:t>
        <a:bodyPr/>
        <a:lstStyle/>
        <a:p>
          <a:endParaRPr lang="es-ES_tradnl"/>
        </a:p>
      </dgm:t>
    </dgm:pt>
    <dgm:pt modelId="{A98313F0-1D45-2946-B16B-6220AA9A9687}">
      <dgm:prSet phldrT="[Texto]" custT="1"/>
      <dgm:spPr>
        <a:solidFill>
          <a:srgbClr val="CDD92D"/>
        </a:solidFill>
      </dgm:spPr>
      <dgm:t>
        <a:bodyPr/>
        <a:lstStyle/>
        <a:p>
          <a:r>
            <a:rPr lang="es-ES_tradnl" sz="1600" dirty="0" smtClean="0"/>
            <a:t>Generación de contenidos para Facebook y boletín</a:t>
          </a:r>
          <a:endParaRPr lang="es-ES_tradnl" sz="1600" dirty="0"/>
        </a:p>
      </dgm:t>
    </dgm:pt>
    <dgm:pt modelId="{1FF6E84C-B3A3-D549-BC0B-64E039AE93A2}" type="parTrans" cxnId="{10D5256F-28BE-1644-A0AE-001BCD6819D1}">
      <dgm:prSet/>
      <dgm:spPr/>
      <dgm:t>
        <a:bodyPr/>
        <a:lstStyle/>
        <a:p>
          <a:endParaRPr lang="es-ES_tradnl"/>
        </a:p>
      </dgm:t>
    </dgm:pt>
    <dgm:pt modelId="{290F0E70-7E39-8D4A-A5EB-54837C2126BD}" type="sibTrans" cxnId="{10D5256F-28BE-1644-A0AE-001BCD6819D1}">
      <dgm:prSet/>
      <dgm:spPr/>
      <dgm:t>
        <a:bodyPr/>
        <a:lstStyle/>
        <a:p>
          <a:endParaRPr lang="es-ES_tradnl"/>
        </a:p>
      </dgm:t>
    </dgm:pt>
    <dgm:pt modelId="{B1A30D14-1022-234F-A801-BE8EE231E7DE}">
      <dgm:prSet phldrT="[Texto]"/>
      <dgm:spPr/>
      <dgm:t>
        <a:bodyPr/>
        <a:lstStyle/>
        <a:p>
          <a:r>
            <a:rPr lang="es-ES_tradnl" dirty="0" smtClean="0">
              <a:solidFill>
                <a:srgbClr val="938B87"/>
              </a:solidFill>
            </a:rPr>
            <a:t>(Con las comunidades intervenidas por el DRNA)</a:t>
          </a:r>
          <a:endParaRPr lang="es-ES_tradnl" dirty="0"/>
        </a:p>
      </dgm:t>
    </dgm:pt>
    <dgm:pt modelId="{A535EA28-F5C5-A742-8DBE-8C5A9D248DFF}" type="parTrans" cxnId="{1281D7B8-8B5D-A44A-9F0F-A0462749AA48}">
      <dgm:prSet/>
      <dgm:spPr/>
      <dgm:t>
        <a:bodyPr/>
        <a:lstStyle/>
        <a:p>
          <a:endParaRPr lang="es-ES_tradnl"/>
        </a:p>
      </dgm:t>
    </dgm:pt>
    <dgm:pt modelId="{F9DCE628-3816-6245-BB80-2A01BCBDFF86}" type="sibTrans" cxnId="{1281D7B8-8B5D-A44A-9F0F-A0462749AA48}">
      <dgm:prSet/>
      <dgm:spPr/>
      <dgm:t>
        <a:bodyPr/>
        <a:lstStyle/>
        <a:p>
          <a:endParaRPr lang="es-ES_tradnl"/>
        </a:p>
      </dgm:t>
    </dgm:pt>
    <dgm:pt modelId="{22CFE331-8E9D-6B47-92FD-038E5B183A3A}">
      <dgm:prSet phldrT="[Texto]" custT="1"/>
      <dgm:spPr>
        <a:solidFill>
          <a:srgbClr val="1986A4"/>
        </a:solidFill>
      </dgm:spPr>
      <dgm:t>
        <a:bodyPr/>
        <a:lstStyle/>
        <a:p>
          <a:r>
            <a:rPr lang="es-ES_tradnl" sz="1600" dirty="0" smtClean="0"/>
            <a:t>Reuniones y talleres comunitarios</a:t>
          </a:r>
          <a:endParaRPr lang="es-ES_tradnl" sz="1600" dirty="0"/>
        </a:p>
      </dgm:t>
    </dgm:pt>
    <dgm:pt modelId="{E7ABDDCE-1C64-1542-9758-2E4425EE0BF2}" type="parTrans" cxnId="{95946D13-ABBF-5F4A-8376-645E7D42D1F9}">
      <dgm:prSet/>
      <dgm:spPr/>
      <dgm:t>
        <a:bodyPr/>
        <a:lstStyle/>
        <a:p>
          <a:endParaRPr lang="es-ES_tradnl"/>
        </a:p>
      </dgm:t>
    </dgm:pt>
    <dgm:pt modelId="{99E56FCA-A413-1242-9CDD-866FCD6465F1}" type="sibTrans" cxnId="{95946D13-ABBF-5F4A-8376-645E7D42D1F9}">
      <dgm:prSet/>
      <dgm:spPr/>
      <dgm:t>
        <a:bodyPr/>
        <a:lstStyle/>
        <a:p>
          <a:endParaRPr lang="es-ES_tradnl"/>
        </a:p>
      </dgm:t>
    </dgm:pt>
    <dgm:pt modelId="{061B5E58-EC79-2F44-85AE-8C2C70B49CAF}">
      <dgm:prSet phldrT="[Texto]" custT="1"/>
      <dgm:spPr/>
      <dgm:t>
        <a:bodyPr/>
        <a:lstStyle/>
        <a:p>
          <a:r>
            <a:rPr lang="es-ES_tradnl" sz="1400" dirty="0" smtClean="0">
              <a:solidFill>
                <a:srgbClr val="938B87"/>
              </a:solidFill>
            </a:rPr>
            <a:t>Camisetas</a:t>
          </a:r>
          <a:endParaRPr lang="es-ES_tradnl" sz="1400" dirty="0">
            <a:solidFill>
              <a:srgbClr val="938B87"/>
            </a:solidFill>
          </a:endParaRPr>
        </a:p>
      </dgm:t>
    </dgm:pt>
    <dgm:pt modelId="{6E402015-5665-9343-8501-C5467251B770}" type="parTrans" cxnId="{9BFBA910-DDF0-6043-95AD-202982E041BA}">
      <dgm:prSet/>
      <dgm:spPr/>
      <dgm:t>
        <a:bodyPr/>
        <a:lstStyle/>
        <a:p>
          <a:endParaRPr lang="es-ES_tradnl"/>
        </a:p>
      </dgm:t>
    </dgm:pt>
    <dgm:pt modelId="{6F68D042-51BB-7548-AE1D-18EA55C64599}" type="sibTrans" cxnId="{9BFBA910-DDF0-6043-95AD-202982E041BA}">
      <dgm:prSet/>
      <dgm:spPr/>
      <dgm:t>
        <a:bodyPr/>
        <a:lstStyle/>
        <a:p>
          <a:endParaRPr lang="es-ES_tradnl"/>
        </a:p>
      </dgm:t>
    </dgm:pt>
    <dgm:pt modelId="{23BC9D67-E307-3647-8586-B27DB5450712}">
      <dgm:prSet/>
      <dgm:spPr/>
      <dgm:t>
        <a:bodyPr/>
        <a:lstStyle/>
        <a:p>
          <a:r>
            <a:rPr lang="es-ES_tradnl" smtClean="0">
              <a:solidFill>
                <a:srgbClr val="938B87"/>
              </a:solidFill>
            </a:rPr>
            <a:t>-Qué es el cc</a:t>
          </a:r>
        </a:p>
      </dgm:t>
    </dgm:pt>
    <dgm:pt modelId="{A5734CD7-478B-3D45-9763-1C1437D1EDF5}" type="parTrans" cxnId="{4E827DE9-DCCE-BC46-907F-00CD73F5FB4C}">
      <dgm:prSet/>
      <dgm:spPr/>
      <dgm:t>
        <a:bodyPr/>
        <a:lstStyle/>
        <a:p>
          <a:endParaRPr lang="es-ES_tradnl"/>
        </a:p>
      </dgm:t>
    </dgm:pt>
    <dgm:pt modelId="{3A9352DA-960E-1047-BB97-54E1DD11CDDF}" type="sibTrans" cxnId="{4E827DE9-DCCE-BC46-907F-00CD73F5FB4C}">
      <dgm:prSet/>
      <dgm:spPr/>
      <dgm:t>
        <a:bodyPr/>
        <a:lstStyle/>
        <a:p>
          <a:endParaRPr lang="es-ES_tradnl"/>
        </a:p>
      </dgm:t>
    </dgm:pt>
    <dgm:pt modelId="{9E46EA64-D5F3-3340-9AC9-BED82AA0EB74}">
      <dgm:prSet/>
      <dgm:spPr/>
      <dgm:t>
        <a:bodyPr/>
        <a:lstStyle/>
        <a:p>
          <a:r>
            <a:rPr lang="es-ES_tradnl" smtClean="0">
              <a:solidFill>
                <a:srgbClr val="938B87"/>
              </a:solidFill>
            </a:rPr>
            <a:t>-Cómo se manifiesta en Puerto Rico</a:t>
          </a:r>
        </a:p>
      </dgm:t>
    </dgm:pt>
    <dgm:pt modelId="{FFA0CCF0-36E8-3D48-AD27-8E6719587FF8}" type="parTrans" cxnId="{43602D55-D4F9-EE4C-B451-904BC9413BC5}">
      <dgm:prSet/>
      <dgm:spPr/>
      <dgm:t>
        <a:bodyPr/>
        <a:lstStyle/>
        <a:p>
          <a:endParaRPr lang="es-ES_tradnl"/>
        </a:p>
      </dgm:t>
    </dgm:pt>
    <dgm:pt modelId="{CD0BA7DA-0B97-5840-92A3-9DC0D67B20E1}" type="sibTrans" cxnId="{43602D55-D4F9-EE4C-B451-904BC9413BC5}">
      <dgm:prSet/>
      <dgm:spPr/>
      <dgm:t>
        <a:bodyPr/>
        <a:lstStyle/>
        <a:p>
          <a:endParaRPr lang="es-ES_tradnl"/>
        </a:p>
      </dgm:t>
    </dgm:pt>
    <dgm:pt modelId="{F9CF85F8-1CD0-2D47-826D-EB9D5F391F8E}">
      <dgm:prSet/>
      <dgm:spPr/>
      <dgm:t>
        <a:bodyPr/>
        <a:lstStyle/>
        <a:p>
          <a:r>
            <a:rPr lang="es-ES_tradnl" smtClean="0">
              <a:solidFill>
                <a:srgbClr val="938B87"/>
              </a:solidFill>
            </a:rPr>
            <a:t>-Qué podemos hacer</a:t>
          </a:r>
        </a:p>
      </dgm:t>
    </dgm:pt>
    <dgm:pt modelId="{0AF4BBC1-87BF-FF43-B7C5-98B59696308B}" type="parTrans" cxnId="{8D27B70A-EA31-334F-AF28-0A8FEB3634FB}">
      <dgm:prSet/>
      <dgm:spPr/>
      <dgm:t>
        <a:bodyPr/>
        <a:lstStyle/>
        <a:p>
          <a:endParaRPr lang="es-ES_tradnl"/>
        </a:p>
      </dgm:t>
    </dgm:pt>
    <dgm:pt modelId="{A05A3C9F-B289-964E-A747-F85E135E5C18}" type="sibTrans" cxnId="{8D27B70A-EA31-334F-AF28-0A8FEB3634FB}">
      <dgm:prSet/>
      <dgm:spPr/>
      <dgm:t>
        <a:bodyPr/>
        <a:lstStyle/>
        <a:p>
          <a:endParaRPr lang="es-ES_tradnl"/>
        </a:p>
      </dgm:t>
    </dgm:pt>
    <dgm:pt modelId="{B0F965C7-9E5C-E341-97CC-090927E560B2}">
      <dgm:prSet/>
      <dgm:spPr/>
      <dgm:t>
        <a:bodyPr/>
        <a:lstStyle/>
        <a:p>
          <a:r>
            <a:rPr lang="es-ES_tradnl" dirty="0" smtClean="0">
              <a:solidFill>
                <a:srgbClr val="938B87"/>
              </a:solidFill>
            </a:rPr>
            <a:t>-Qué están haciendo ya algunas comunidades</a:t>
          </a:r>
        </a:p>
      </dgm:t>
    </dgm:pt>
    <dgm:pt modelId="{E7470BDC-686B-EC42-9D50-7C83E30D6274}" type="parTrans" cxnId="{F4673DA0-A7E0-A54C-84E6-8AABCAFFC795}">
      <dgm:prSet/>
      <dgm:spPr/>
      <dgm:t>
        <a:bodyPr/>
        <a:lstStyle/>
        <a:p>
          <a:endParaRPr lang="es-ES_tradnl"/>
        </a:p>
      </dgm:t>
    </dgm:pt>
    <dgm:pt modelId="{828D8598-6E36-D64C-9439-64FBCF626A54}" type="sibTrans" cxnId="{F4673DA0-A7E0-A54C-84E6-8AABCAFFC795}">
      <dgm:prSet/>
      <dgm:spPr/>
      <dgm:t>
        <a:bodyPr/>
        <a:lstStyle/>
        <a:p>
          <a:endParaRPr lang="es-ES_tradnl"/>
        </a:p>
      </dgm:t>
    </dgm:pt>
    <dgm:pt modelId="{D1845144-C936-EB4E-8A67-4D16AC57C19D}">
      <dgm:prSet custT="1"/>
      <dgm:spPr/>
      <dgm:t>
        <a:bodyPr/>
        <a:lstStyle/>
        <a:p>
          <a:r>
            <a:rPr lang="es-ES_tradnl" sz="1400" dirty="0" smtClean="0">
              <a:solidFill>
                <a:srgbClr val="938B87"/>
              </a:solidFill>
            </a:rPr>
            <a:t>Entrevistas para documentación y generación de contenidos</a:t>
          </a:r>
        </a:p>
      </dgm:t>
    </dgm:pt>
    <dgm:pt modelId="{875C446A-0147-4249-B0B2-13199B7C9C4F}" type="parTrans" cxnId="{D12BD865-9CE3-FD4F-B29A-A21509EA5D72}">
      <dgm:prSet/>
      <dgm:spPr/>
      <dgm:t>
        <a:bodyPr/>
        <a:lstStyle/>
        <a:p>
          <a:endParaRPr lang="es-ES_tradnl"/>
        </a:p>
      </dgm:t>
    </dgm:pt>
    <dgm:pt modelId="{3560B366-3104-1C4A-ABC9-C6F25C778637}" type="sibTrans" cxnId="{D12BD865-9CE3-FD4F-B29A-A21509EA5D72}">
      <dgm:prSet/>
      <dgm:spPr/>
      <dgm:t>
        <a:bodyPr/>
        <a:lstStyle/>
        <a:p>
          <a:endParaRPr lang="es-ES_tradnl"/>
        </a:p>
      </dgm:t>
    </dgm:pt>
    <dgm:pt modelId="{A8553F28-1BE9-4443-9180-B33E7E067621}">
      <dgm:prSet custT="1"/>
      <dgm:spPr/>
      <dgm:t>
        <a:bodyPr/>
        <a:lstStyle/>
        <a:p>
          <a:r>
            <a:rPr lang="es-ES_tradnl" sz="1400" dirty="0" smtClean="0">
              <a:solidFill>
                <a:srgbClr val="938B87"/>
              </a:solidFill>
            </a:rPr>
            <a:t>- El cc en voz de la gente</a:t>
          </a:r>
        </a:p>
      </dgm:t>
    </dgm:pt>
    <dgm:pt modelId="{18FD24A7-B7BB-284D-9CDD-C708A804289E}" type="parTrans" cxnId="{3FD02662-BD1E-6648-9016-BB26782A2E17}">
      <dgm:prSet/>
      <dgm:spPr/>
      <dgm:t>
        <a:bodyPr/>
        <a:lstStyle/>
        <a:p>
          <a:endParaRPr lang="es-ES_tradnl"/>
        </a:p>
      </dgm:t>
    </dgm:pt>
    <dgm:pt modelId="{7B46FE01-A7CE-C34C-838B-554D381F9088}" type="sibTrans" cxnId="{3FD02662-BD1E-6648-9016-BB26782A2E17}">
      <dgm:prSet/>
      <dgm:spPr/>
      <dgm:t>
        <a:bodyPr/>
        <a:lstStyle/>
        <a:p>
          <a:endParaRPr lang="es-ES_tradnl"/>
        </a:p>
      </dgm:t>
    </dgm:pt>
    <dgm:pt modelId="{365E6A3C-11F5-1A40-99E5-0D59AFD8B821}">
      <dgm:prSet custT="1"/>
      <dgm:spPr/>
      <dgm:t>
        <a:bodyPr/>
        <a:lstStyle/>
        <a:p>
          <a:r>
            <a:rPr lang="es-ES_tradnl" sz="1400" smtClean="0">
              <a:solidFill>
                <a:srgbClr val="938B87"/>
              </a:solidFill>
            </a:rPr>
            <a:t>- El cc en x municipio</a:t>
          </a:r>
          <a:endParaRPr lang="es-ES_tradnl" sz="1400" dirty="0" smtClean="0">
            <a:solidFill>
              <a:srgbClr val="938B87"/>
            </a:solidFill>
          </a:endParaRPr>
        </a:p>
      </dgm:t>
    </dgm:pt>
    <dgm:pt modelId="{5E90FE32-8AD4-D942-8EF7-E6F9F3E1CC78}" type="parTrans" cxnId="{5D7F3611-99C8-B543-B432-06DE12FE9E03}">
      <dgm:prSet/>
      <dgm:spPr/>
      <dgm:t>
        <a:bodyPr/>
        <a:lstStyle/>
        <a:p>
          <a:endParaRPr lang="es-ES_tradnl"/>
        </a:p>
      </dgm:t>
    </dgm:pt>
    <dgm:pt modelId="{0192B6E9-A280-CA4C-978D-16B1CC690D2D}" type="sibTrans" cxnId="{5D7F3611-99C8-B543-B432-06DE12FE9E03}">
      <dgm:prSet/>
      <dgm:spPr/>
      <dgm:t>
        <a:bodyPr/>
        <a:lstStyle/>
        <a:p>
          <a:endParaRPr lang="es-ES_tradnl"/>
        </a:p>
      </dgm:t>
    </dgm:pt>
    <dgm:pt modelId="{604B2470-A632-334F-977A-ED371B97CA90}">
      <dgm:prSet custT="1"/>
      <dgm:spPr/>
      <dgm:t>
        <a:bodyPr/>
        <a:lstStyle/>
        <a:p>
          <a:r>
            <a:rPr lang="es-ES_tradnl" sz="1400" dirty="0" smtClean="0">
              <a:solidFill>
                <a:srgbClr val="938B87"/>
              </a:solidFill>
            </a:rPr>
            <a:t>- </a:t>
          </a:r>
          <a:r>
            <a:rPr lang="es-ES_tradnl" sz="1400" dirty="0" err="1" smtClean="0">
              <a:solidFill>
                <a:srgbClr val="938B87"/>
              </a:solidFill>
            </a:rPr>
            <a:t>Call</a:t>
          </a:r>
          <a:r>
            <a:rPr lang="es-ES_tradnl" sz="1400" dirty="0" smtClean="0">
              <a:solidFill>
                <a:srgbClr val="938B87"/>
              </a:solidFill>
            </a:rPr>
            <a:t> to </a:t>
          </a:r>
          <a:r>
            <a:rPr lang="es-ES_tradnl" sz="1400" dirty="0" err="1" smtClean="0">
              <a:solidFill>
                <a:srgbClr val="938B87"/>
              </a:solidFill>
            </a:rPr>
            <a:t>action</a:t>
          </a:r>
          <a:r>
            <a:rPr lang="es-ES_tradnl" sz="1400" dirty="0" smtClean="0">
              <a:solidFill>
                <a:srgbClr val="938B87"/>
              </a:solidFill>
            </a:rPr>
            <a:t> en voz de la gente</a:t>
          </a:r>
          <a:endParaRPr lang="es-ES_tradnl" sz="1400" dirty="0">
            <a:solidFill>
              <a:srgbClr val="938B87"/>
            </a:solidFill>
          </a:endParaRPr>
        </a:p>
      </dgm:t>
    </dgm:pt>
    <dgm:pt modelId="{49D2FA5E-774F-E047-96FF-25BCEEC0F5D9}" type="parTrans" cxnId="{B417FEC2-B9F2-704E-AB51-8D999D6916A1}">
      <dgm:prSet/>
      <dgm:spPr/>
      <dgm:t>
        <a:bodyPr/>
        <a:lstStyle/>
        <a:p>
          <a:endParaRPr lang="es-ES_tradnl"/>
        </a:p>
      </dgm:t>
    </dgm:pt>
    <dgm:pt modelId="{0320E627-9379-9D47-AD78-A7F4C7BFE0CD}" type="sibTrans" cxnId="{B417FEC2-B9F2-704E-AB51-8D999D6916A1}">
      <dgm:prSet/>
      <dgm:spPr/>
      <dgm:t>
        <a:bodyPr/>
        <a:lstStyle/>
        <a:p>
          <a:endParaRPr lang="es-ES_tradnl"/>
        </a:p>
      </dgm:t>
    </dgm:pt>
    <dgm:pt modelId="{F5164446-71C8-4348-890D-05285C9FD1A1}" type="pres">
      <dgm:prSet presAssocID="{1AEAF561-EFF5-3541-8AC0-072175B301CD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es-ES_tradnl"/>
        </a:p>
      </dgm:t>
    </dgm:pt>
    <dgm:pt modelId="{EDEDB4F2-04DF-1648-A01A-F774E619B49D}" type="pres">
      <dgm:prSet presAssocID="{B4A7CC99-7A2C-9143-9424-9519CA4EE7E9}" presName="parentText1" presStyleLbl="node1" presStyleIdx="0" presStyleCnt="3" custScaleX="35458" custLinFactNeighborX="-30857" custLinFactNeighborY="-5499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F1B1301A-8C29-B44F-ABC2-A7BC3C3754FA}" type="pres">
      <dgm:prSet presAssocID="{B4A7CC99-7A2C-9143-9424-9519CA4EE7E9}" presName="childText1" presStyleLbl="solidAlignAcc1" presStyleIdx="0" presStyleCnt="3" custScaleX="79773" custScaleY="30411" custLinFactNeighborX="-5998" custLinFactNeighborY="-6409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A4F707D5-8840-5F4A-BBB3-2D8C031DD507}" type="pres">
      <dgm:prSet presAssocID="{A98313F0-1D45-2946-B16B-6220AA9A9687}" presName="parentText2" presStyleLbl="node1" presStyleIdx="1" presStyleCnt="3" custLinFactNeighborX="-7323" custLinFactNeighborY="-37038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197EAEA7-1F5D-054B-9470-D4B3FE4F40B8}" type="pres">
      <dgm:prSet presAssocID="{A98313F0-1D45-2946-B16B-6220AA9A9687}" presName="childText2" presStyleLbl="solidAlignAcc1" presStyleIdx="1" presStyleCnt="3" custLinFactNeighborX="-16983" custLinFactNeighborY="-2039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7FFD87C1-942A-8C44-A36C-417D05030189}" type="pres">
      <dgm:prSet presAssocID="{22CFE331-8E9D-6B47-92FD-038E5B183A3A}" presName="parentText3" presStyleLbl="node1" presStyleIdx="2" presStyleCnt="3" custLinFactNeighborX="-12770" custLinFactNeighborY="-1443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CA91FFAC-7451-BA48-87AE-4F5A08414955}" type="pres">
      <dgm:prSet presAssocID="{22CFE331-8E9D-6B47-92FD-038E5B183A3A}" presName="childText3" presStyleLbl="solidAlignAcc1" presStyleIdx="2" presStyleCnt="3" custLinFactNeighborX="-17514" custLinFactNeighborY="-946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9BFBA910-DDF0-6043-95AD-202982E041BA}" srcId="{22CFE331-8E9D-6B47-92FD-038E5B183A3A}" destId="{061B5E58-EC79-2F44-85AE-8C2C70B49CAF}" srcOrd="0" destOrd="0" parTransId="{6E402015-5665-9343-8501-C5467251B770}" sibTransId="{6F68D042-51BB-7548-AE1D-18EA55C64599}"/>
    <dgm:cxn modelId="{E06AC989-3712-1545-B32E-04632E0C3A0E}" type="presOf" srcId="{604B2470-A632-334F-977A-ED371B97CA90}" destId="{CA91FFAC-7451-BA48-87AE-4F5A08414955}" srcOrd="0" destOrd="4" presId="urn:microsoft.com/office/officeart/2009/3/layout/IncreasingArrowsProcess"/>
    <dgm:cxn modelId="{F4673DA0-A7E0-A54C-84E6-8AABCAFFC795}" srcId="{A98313F0-1D45-2946-B16B-6220AA9A9687}" destId="{B0F965C7-9E5C-E341-97CC-090927E560B2}" srcOrd="4" destOrd="0" parTransId="{E7470BDC-686B-EC42-9D50-7C83E30D6274}" sibTransId="{828D8598-6E36-D64C-9439-64FBCF626A54}"/>
    <dgm:cxn modelId="{8D27B70A-EA31-334F-AF28-0A8FEB3634FB}" srcId="{A98313F0-1D45-2946-B16B-6220AA9A9687}" destId="{F9CF85F8-1CD0-2D47-826D-EB9D5F391F8E}" srcOrd="3" destOrd="0" parTransId="{0AF4BBC1-87BF-FF43-B7C5-98B59696308B}" sibTransId="{A05A3C9F-B289-964E-A747-F85E135E5C18}"/>
    <dgm:cxn modelId="{C88DF84C-E2E0-6F44-B3E9-43BA1B921D83}" srcId="{B4A7CC99-7A2C-9143-9424-9519CA4EE7E9}" destId="{39CCBE3F-334B-E84D-9479-7D4B00111CD7}" srcOrd="0" destOrd="0" parTransId="{4C50D7DE-DA74-1746-A756-D3F39E8C296D}" sibTransId="{84A6B260-8D18-5841-B258-1A9635B1A468}"/>
    <dgm:cxn modelId="{3FD02662-BD1E-6648-9016-BB26782A2E17}" srcId="{22CFE331-8E9D-6B47-92FD-038E5B183A3A}" destId="{A8553F28-1BE9-4443-9180-B33E7E067621}" srcOrd="2" destOrd="0" parTransId="{18FD24A7-B7BB-284D-9CDD-C708A804289E}" sibTransId="{7B46FE01-A7CE-C34C-838B-554D381F9088}"/>
    <dgm:cxn modelId="{1FD2E833-2B7C-0347-AC37-D9DB6E5C11DC}" type="presOf" srcId="{B1A30D14-1022-234F-A801-BE8EE231E7DE}" destId="{197EAEA7-1F5D-054B-9470-D4B3FE4F40B8}" srcOrd="0" destOrd="0" presId="urn:microsoft.com/office/officeart/2009/3/layout/IncreasingArrowsProcess"/>
    <dgm:cxn modelId="{4E827DE9-DCCE-BC46-907F-00CD73F5FB4C}" srcId="{A98313F0-1D45-2946-B16B-6220AA9A9687}" destId="{23BC9D67-E307-3647-8586-B27DB5450712}" srcOrd="1" destOrd="0" parTransId="{A5734CD7-478B-3D45-9763-1C1437D1EDF5}" sibTransId="{3A9352DA-960E-1047-BB97-54E1DD11CDDF}"/>
    <dgm:cxn modelId="{A6B01FE3-DAC8-1347-AF39-42F2D93560DE}" type="presOf" srcId="{F9CF85F8-1CD0-2D47-826D-EB9D5F391F8E}" destId="{197EAEA7-1F5D-054B-9470-D4B3FE4F40B8}" srcOrd="0" destOrd="3" presId="urn:microsoft.com/office/officeart/2009/3/layout/IncreasingArrowsProcess"/>
    <dgm:cxn modelId="{3343798A-9FA8-744D-B722-EE36398603CA}" type="presOf" srcId="{061B5E58-EC79-2F44-85AE-8C2C70B49CAF}" destId="{CA91FFAC-7451-BA48-87AE-4F5A08414955}" srcOrd="0" destOrd="0" presId="urn:microsoft.com/office/officeart/2009/3/layout/IncreasingArrowsProcess"/>
    <dgm:cxn modelId="{43602D55-D4F9-EE4C-B451-904BC9413BC5}" srcId="{A98313F0-1D45-2946-B16B-6220AA9A9687}" destId="{9E46EA64-D5F3-3340-9AC9-BED82AA0EB74}" srcOrd="2" destOrd="0" parTransId="{FFA0CCF0-36E8-3D48-AD27-8E6719587FF8}" sibTransId="{CD0BA7DA-0B97-5840-92A3-9DC0D67B20E1}"/>
    <dgm:cxn modelId="{B417FEC2-B9F2-704E-AB51-8D999D6916A1}" srcId="{22CFE331-8E9D-6B47-92FD-038E5B183A3A}" destId="{604B2470-A632-334F-977A-ED371B97CA90}" srcOrd="4" destOrd="0" parTransId="{49D2FA5E-774F-E047-96FF-25BCEEC0F5D9}" sibTransId="{0320E627-9379-9D47-AD78-A7F4C7BFE0CD}"/>
    <dgm:cxn modelId="{5D7F3611-99C8-B543-B432-06DE12FE9E03}" srcId="{22CFE331-8E9D-6B47-92FD-038E5B183A3A}" destId="{365E6A3C-11F5-1A40-99E5-0D59AFD8B821}" srcOrd="3" destOrd="0" parTransId="{5E90FE32-8AD4-D942-8EF7-E6F9F3E1CC78}" sibTransId="{0192B6E9-A280-CA4C-978D-16B1CC690D2D}"/>
    <dgm:cxn modelId="{95946D13-ABBF-5F4A-8376-645E7D42D1F9}" srcId="{1AEAF561-EFF5-3541-8AC0-072175B301CD}" destId="{22CFE331-8E9D-6B47-92FD-038E5B183A3A}" srcOrd="2" destOrd="0" parTransId="{E7ABDDCE-1C64-1542-9758-2E4425EE0BF2}" sibTransId="{99E56FCA-A413-1242-9CDD-866FCD6465F1}"/>
    <dgm:cxn modelId="{D12BD865-9CE3-FD4F-B29A-A21509EA5D72}" srcId="{22CFE331-8E9D-6B47-92FD-038E5B183A3A}" destId="{D1845144-C936-EB4E-8A67-4D16AC57C19D}" srcOrd="1" destOrd="0" parTransId="{875C446A-0147-4249-B0B2-13199B7C9C4F}" sibTransId="{3560B366-3104-1C4A-ABC9-C6F25C778637}"/>
    <dgm:cxn modelId="{E71F4624-459D-F64B-9EC0-159CCCD097E7}" type="presOf" srcId="{A8553F28-1BE9-4443-9180-B33E7E067621}" destId="{CA91FFAC-7451-BA48-87AE-4F5A08414955}" srcOrd="0" destOrd="2" presId="urn:microsoft.com/office/officeart/2009/3/layout/IncreasingArrowsProcess"/>
    <dgm:cxn modelId="{B3F4B547-3F4C-2D47-AF04-3717CF49B862}" type="presOf" srcId="{D1845144-C936-EB4E-8A67-4D16AC57C19D}" destId="{CA91FFAC-7451-BA48-87AE-4F5A08414955}" srcOrd="0" destOrd="1" presId="urn:microsoft.com/office/officeart/2009/3/layout/IncreasingArrowsProcess"/>
    <dgm:cxn modelId="{C43E15E4-E92C-0645-99B1-7C2A3FE89736}" type="presOf" srcId="{365E6A3C-11F5-1A40-99E5-0D59AFD8B821}" destId="{CA91FFAC-7451-BA48-87AE-4F5A08414955}" srcOrd="0" destOrd="3" presId="urn:microsoft.com/office/officeart/2009/3/layout/IncreasingArrowsProcess"/>
    <dgm:cxn modelId="{10D5256F-28BE-1644-A0AE-001BCD6819D1}" srcId="{1AEAF561-EFF5-3541-8AC0-072175B301CD}" destId="{A98313F0-1D45-2946-B16B-6220AA9A9687}" srcOrd="1" destOrd="0" parTransId="{1FF6E84C-B3A3-D549-BC0B-64E039AE93A2}" sibTransId="{290F0E70-7E39-8D4A-A5EB-54837C2126BD}"/>
    <dgm:cxn modelId="{CB81D9F0-DACE-2F40-B99E-6CE51F7E17A4}" type="presOf" srcId="{23BC9D67-E307-3647-8586-B27DB5450712}" destId="{197EAEA7-1F5D-054B-9470-D4B3FE4F40B8}" srcOrd="0" destOrd="1" presId="urn:microsoft.com/office/officeart/2009/3/layout/IncreasingArrowsProcess"/>
    <dgm:cxn modelId="{A8A1A06A-2855-5C48-A1FC-77595899601E}" type="presOf" srcId="{B0F965C7-9E5C-E341-97CC-090927E560B2}" destId="{197EAEA7-1F5D-054B-9470-D4B3FE4F40B8}" srcOrd="0" destOrd="4" presId="urn:microsoft.com/office/officeart/2009/3/layout/IncreasingArrowsProcess"/>
    <dgm:cxn modelId="{82C8F575-12E6-D04E-8DF5-6A89F8C7D5F3}" type="presOf" srcId="{22CFE331-8E9D-6B47-92FD-038E5B183A3A}" destId="{7FFD87C1-942A-8C44-A36C-417D05030189}" srcOrd="0" destOrd="0" presId="urn:microsoft.com/office/officeart/2009/3/layout/IncreasingArrowsProcess"/>
    <dgm:cxn modelId="{57CB9A8B-6DE5-1947-8C39-D5AC3CA9E33A}" srcId="{1AEAF561-EFF5-3541-8AC0-072175B301CD}" destId="{B4A7CC99-7A2C-9143-9424-9519CA4EE7E9}" srcOrd="0" destOrd="0" parTransId="{1DE6C921-B0CC-7B49-B946-2668CA6638AA}" sibTransId="{0328AAF6-A70F-1E47-83D8-BC67C8C1C270}"/>
    <dgm:cxn modelId="{83CAE124-BC6E-9841-87D0-64BD22283187}" type="presOf" srcId="{39CCBE3F-334B-E84D-9479-7D4B00111CD7}" destId="{F1B1301A-8C29-B44F-ABC2-A7BC3C3754FA}" srcOrd="0" destOrd="0" presId="urn:microsoft.com/office/officeart/2009/3/layout/IncreasingArrowsProcess"/>
    <dgm:cxn modelId="{8EDF9B9F-A486-C444-810E-B73E66F487BF}" type="presOf" srcId="{1AEAF561-EFF5-3541-8AC0-072175B301CD}" destId="{F5164446-71C8-4348-890D-05285C9FD1A1}" srcOrd="0" destOrd="0" presId="urn:microsoft.com/office/officeart/2009/3/layout/IncreasingArrowsProcess"/>
    <dgm:cxn modelId="{76804734-181D-B541-81AF-DDA45E7ADC32}" type="presOf" srcId="{A98313F0-1D45-2946-B16B-6220AA9A9687}" destId="{A4F707D5-8840-5F4A-BBB3-2D8C031DD507}" srcOrd="0" destOrd="0" presId="urn:microsoft.com/office/officeart/2009/3/layout/IncreasingArrowsProcess"/>
    <dgm:cxn modelId="{1281D7B8-8B5D-A44A-9F0F-A0462749AA48}" srcId="{A98313F0-1D45-2946-B16B-6220AA9A9687}" destId="{B1A30D14-1022-234F-A801-BE8EE231E7DE}" srcOrd="0" destOrd="0" parTransId="{A535EA28-F5C5-A742-8DBE-8C5A9D248DFF}" sibTransId="{F9DCE628-3816-6245-BB80-2A01BCBDFF86}"/>
    <dgm:cxn modelId="{A574E4C0-A898-C340-AAB1-F20C03812B7E}" type="presOf" srcId="{B4A7CC99-7A2C-9143-9424-9519CA4EE7E9}" destId="{EDEDB4F2-04DF-1648-A01A-F774E619B49D}" srcOrd="0" destOrd="0" presId="urn:microsoft.com/office/officeart/2009/3/layout/IncreasingArrowsProcess"/>
    <dgm:cxn modelId="{143B92D7-3E5D-524B-B983-F16B09513470}" type="presOf" srcId="{9E46EA64-D5F3-3340-9AC9-BED82AA0EB74}" destId="{197EAEA7-1F5D-054B-9470-D4B3FE4F40B8}" srcOrd="0" destOrd="2" presId="urn:microsoft.com/office/officeart/2009/3/layout/IncreasingArrowsProcess"/>
    <dgm:cxn modelId="{650B2585-6B4C-754D-A252-AB55533AD614}" type="presParOf" srcId="{F5164446-71C8-4348-890D-05285C9FD1A1}" destId="{EDEDB4F2-04DF-1648-A01A-F774E619B49D}" srcOrd="0" destOrd="0" presId="urn:microsoft.com/office/officeart/2009/3/layout/IncreasingArrowsProcess"/>
    <dgm:cxn modelId="{274C394D-ECFE-244A-8906-822531A93EB4}" type="presParOf" srcId="{F5164446-71C8-4348-890D-05285C9FD1A1}" destId="{F1B1301A-8C29-B44F-ABC2-A7BC3C3754FA}" srcOrd="1" destOrd="0" presId="urn:microsoft.com/office/officeart/2009/3/layout/IncreasingArrowsProcess"/>
    <dgm:cxn modelId="{FE88697C-5343-9B47-9914-AE28903DB7E9}" type="presParOf" srcId="{F5164446-71C8-4348-890D-05285C9FD1A1}" destId="{A4F707D5-8840-5F4A-BBB3-2D8C031DD507}" srcOrd="2" destOrd="0" presId="urn:microsoft.com/office/officeart/2009/3/layout/IncreasingArrowsProcess"/>
    <dgm:cxn modelId="{FD5D4409-3D59-4F49-A277-08D575E6DBF9}" type="presParOf" srcId="{F5164446-71C8-4348-890D-05285C9FD1A1}" destId="{197EAEA7-1F5D-054B-9470-D4B3FE4F40B8}" srcOrd="3" destOrd="0" presId="urn:microsoft.com/office/officeart/2009/3/layout/IncreasingArrowsProcess"/>
    <dgm:cxn modelId="{88490BAD-95F6-F144-9114-0403B1AF5EBE}" type="presParOf" srcId="{F5164446-71C8-4348-890D-05285C9FD1A1}" destId="{7FFD87C1-942A-8C44-A36C-417D05030189}" srcOrd="4" destOrd="0" presId="urn:microsoft.com/office/officeart/2009/3/layout/IncreasingArrowsProcess"/>
    <dgm:cxn modelId="{317609B1-211B-5148-8C49-52B3A58E7614}" type="presParOf" srcId="{F5164446-71C8-4348-890D-05285C9FD1A1}" destId="{CA91FFAC-7451-BA48-87AE-4F5A08414955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EDB4F2-04DF-1648-A01A-F774E619B49D}">
      <dsp:nvSpPr>
        <dsp:cNvPr id="0" name=""/>
        <dsp:cNvSpPr/>
      </dsp:nvSpPr>
      <dsp:spPr>
        <a:xfrm>
          <a:off x="10644" y="153087"/>
          <a:ext cx="2575993" cy="1058048"/>
        </a:xfrm>
        <a:prstGeom prst="rightArrow">
          <a:avLst>
            <a:gd name="adj1" fmla="val 50000"/>
            <a:gd name="adj2" fmla="val 50000"/>
          </a:avLst>
        </a:prstGeom>
        <a:solidFill>
          <a:srgbClr val="938B87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67965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kern="1200" dirty="0" smtClean="0"/>
            <a:t>Identificación de fondos</a:t>
          </a:r>
          <a:endParaRPr lang="es-ES_tradnl" sz="1600" kern="1200" dirty="0"/>
        </a:p>
      </dsp:txBody>
      <dsp:txXfrm>
        <a:off x="10644" y="417599"/>
        <a:ext cx="2311481" cy="529024"/>
      </dsp:txXfrm>
    </dsp:sp>
    <dsp:sp modelId="{F1B1301A-8C29-B44F-ABC2-A7BC3C3754FA}">
      <dsp:nvSpPr>
        <dsp:cNvPr id="0" name=""/>
        <dsp:cNvSpPr/>
      </dsp:nvSpPr>
      <dsp:spPr>
        <a:xfrm>
          <a:off x="6" y="953647"/>
          <a:ext cx="1784995" cy="6198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>
              <a:solidFill>
                <a:srgbClr val="938B87"/>
              </a:solidFill>
            </a:rPr>
            <a:t>por vía de propuestas y auspicios</a:t>
          </a:r>
          <a:endParaRPr lang="es-ES_tradnl" sz="1400" kern="1200" dirty="0">
            <a:solidFill>
              <a:srgbClr val="938B87"/>
            </a:solidFill>
          </a:endParaRPr>
        </a:p>
      </dsp:txBody>
      <dsp:txXfrm>
        <a:off x="6" y="953647"/>
        <a:ext cx="1784995" cy="619834"/>
      </dsp:txXfrm>
    </dsp:sp>
    <dsp:sp modelId="{A4F707D5-8840-5F4A-BBB3-2D8C031DD507}">
      <dsp:nvSpPr>
        <dsp:cNvPr id="0" name=""/>
        <dsp:cNvSpPr/>
      </dsp:nvSpPr>
      <dsp:spPr>
        <a:xfrm>
          <a:off x="1777361" y="695742"/>
          <a:ext cx="5027320" cy="1058048"/>
        </a:xfrm>
        <a:prstGeom prst="rightArrow">
          <a:avLst>
            <a:gd name="adj1" fmla="val 50000"/>
            <a:gd name="adj2" fmla="val 50000"/>
          </a:avLst>
        </a:prstGeom>
        <a:solidFill>
          <a:srgbClr val="CDD92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67965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kern="1200" dirty="0" smtClean="0"/>
            <a:t>Generación de contenidos para Facebook y boletín</a:t>
          </a:r>
          <a:endParaRPr lang="es-ES_tradnl" sz="1600" kern="1200" dirty="0"/>
        </a:p>
      </dsp:txBody>
      <dsp:txXfrm>
        <a:off x="1777361" y="960254"/>
        <a:ext cx="4762808" cy="529024"/>
      </dsp:txXfrm>
    </dsp:sp>
    <dsp:sp modelId="{197EAEA7-1F5D-054B-9470-D4B3FE4F40B8}">
      <dsp:nvSpPr>
        <dsp:cNvPr id="0" name=""/>
        <dsp:cNvSpPr/>
      </dsp:nvSpPr>
      <dsp:spPr>
        <a:xfrm>
          <a:off x="1765501" y="1487881"/>
          <a:ext cx="2237593" cy="20381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>
              <a:solidFill>
                <a:srgbClr val="938B87"/>
              </a:solidFill>
            </a:rPr>
            <a:t>(Con las comunidades intervenidas por el DRNA)</a:t>
          </a:r>
          <a:endParaRPr lang="es-ES_tradnl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smtClean="0">
              <a:solidFill>
                <a:srgbClr val="938B87"/>
              </a:solidFill>
            </a:rPr>
            <a:t>-Qué es el cc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smtClean="0">
              <a:solidFill>
                <a:srgbClr val="938B87"/>
              </a:solidFill>
            </a:rPr>
            <a:t>-Cómo se manifiesta en Puerto Rico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smtClean="0">
              <a:solidFill>
                <a:srgbClr val="938B87"/>
              </a:solidFill>
            </a:rPr>
            <a:t>-Qué podemos hacer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>
              <a:solidFill>
                <a:srgbClr val="938B87"/>
              </a:solidFill>
            </a:rPr>
            <a:t>-Qué están haciendo ya algunas comunidades</a:t>
          </a:r>
        </a:p>
      </dsp:txBody>
      <dsp:txXfrm>
        <a:off x="1765501" y="1487881"/>
        <a:ext cx="2237593" cy="2038190"/>
      </dsp:txXfrm>
    </dsp:sp>
    <dsp:sp modelId="{7FFD87C1-942A-8C44-A36C-417D05030189}">
      <dsp:nvSpPr>
        <dsp:cNvPr id="0" name=""/>
        <dsp:cNvSpPr/>
      </dsp:nvSpPr>
      <dsp:spPr>
        <a:xfrm>
          <a:off x="4026857" y="1287586"/>
          <a:ext cx="2789726" cy="1058048"/>
        </a:xfrm>
        <a:prstGeom prst="rightArrow">
          <a:avLst>
            <a:gd name="adj1" fmla="val 50000"/>
            <a:gd name="adj2" fmla="val 50000"/>
          </a:avLst>
        </a:prstGeom>
        <a:solidFill>
          <a:srgbClr val="1986A4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67965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kern="1200" dirty="0" smtClean="0"/>
            <a:t>Reuniones y talleres comunitarios</a:t>
          </a:r>
          <a:endParaRPr lang="es-ES_tradnl" sz="1600" kern="1200" dirty="0"/>
        </a:p>
      </dsp:txBody>
      <dsp:txXfrm>
        <a:off x="4026857" y="1552098"/>
        <a:ext cx="2525214" cy="529024"/>
      </dsp:txXfrm>
    </dsp:sp>
    <dsp:sp modelId="{CA91FFAC-7451-BA48-87AE-4F5A08414955}">
      <dsp:nvSpPr>
        <dsp:cNvPr id="0" name=""/>
        <dsp:cNvSpPr/>
      </dsp:nvSpPr>
      <dsp:spPr>
        <a:xfrm>
          <a:off x="3991213" y="2066141"/>
          <a:ext cx="2237593" cy="20083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>
              <a:solidFill>
                <a:srgbClr val="938B87"/>
              </a:solidFill>
            </a:rPr>
            <a:t>Camisetas</a:t>
          </a:r>
          <a:endParaRPr lang="es-ES_tradnl" sz="1400" kern="1200" dirty="0">
            <a:solidFill>
              <a:srgbClr val="938B87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>
              <a:solidFill>
                <a:srgbClr val="938B87"/>
              </a:solidFill>
            </a:rPr>
            <a:t>Entrevistas para documentación y generación de contenidos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>
              <a:solidFill>
                <a:srgbClr val="938B87"/>
              </a:solidFill>
            </a:rPr>
            <a:t>- El cc en voz de la gente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smtClean="0">
              <a:solidFill>
                <a:srgbClr val="938B87"/>
              </a:solidFill>
            </a:rPr>
            <a:t>- El cc en x municipio</a:t>
          </a:r>
          <a:endParaRPr lang="es-ES_tradnl" sz="1400" kern="1200" dirty="0" smtClean="0">
            <a:solidFill>
              <a:srgbClr val="938B87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>
              <a:solidFill>
                <a:srgbClr val="938B87"/>
              </a:solidFill>
            </a:rPr>
            <a:t>- </a:t>
          </a:r>
          <a:r>
            <a:rPr lang="es-ES_tradnl" sz="1400" kern="1200" dirty="0" err="1" smtClean="0">
              <a:solidFill>
                <a:srgbClr val="938B87"/>
              </a:solidFill>
            </a:rPr>
            <a:t>Call</a:t>
          </a:r>
          <a:r>
            <a:rPr lang="es-ES_tradnl" sz="1400" kern="1200" dirty="0" smtClean="0">
              <a:solidFill>
                <a:srgbClr val="938B87"/>
              </a:solidFill>
            </a:rPr>
            <a:t> to </a:t>
          </a:r>
          <a:r>
            <a:rPr lang="es-ES_tradnl" sz="1400" kern="1200" dirty="0" err="1" smtClean="0">
              <a:solidFill>
                <a:srgbClr val="938B87"/>
              </a:solidFill>
            </a:rPr>
            <a:t>action</a:t>
          </a:r>
          <a:r>
            <a:rPr lang="es-ES_tradnl" sz="1400" kern="1200" dirty="0" smtClean="0">
              <a:solidFill>
                <a:srgbClr val="938B87"/>
              </a:solidFill>
            </a:rPr>
            <a:t> en voz de la gente</a:t>
          </a:r>
          <a:endParaRPr lang="es-ES_tradnl" sz="1400" kern="1200" dirty="0">
            <a:solidFill>
              <a:srgbClr val="938B87"/>
            </a:solidFill>
          </a:endParaRPr>
        </a:p>
      </dsp:txBody>
      <dsp:txXfrm>
        <a:off x="3991213" y="2066141"/>
        <a:ext cx="2237593" cy="20083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4A4F7B-BD85-B845-91EA-EF9C506C10EF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D2A623-4063-984D-A433-795C325BB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05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2A623-4063-984D-A433-795C325BBF9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472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92CC-1379-EC47-9018-096BB72290A0}" type="datetimeFigureOut">
              <a:rPr lang="en-US" smtClean="0"/>
              <a:t>4/6/2017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07AC-0231-C747-BF8A-18088A6EA59E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75275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92CC-1379-EC47-9018-096BB72290A0}" type="datetimeFigureOut">
              <a:rPr lang="en-US" smtClean="0"/>
              <a:t>4/6/2017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07AC-0231-C747-BF8A-18088A6EA59E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86428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92CC-1379-EC47-9018-096BB72290A0}" type="datetimeFigureOut">
              <a:rPr lang="en-US" smtClean="0"/>
              <a:t>4/6/2017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07AC-0231-C747-BF8A-18088A6EA59E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55412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EA907-2526-0F4A-BD33-3FD569CE818B}" type="datetimeFigureOut">
              <a:rPr lang="es-ES_tradnl" smtClean="0"/>
              <a:t>06/04/2017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4E5B-05CD-4C46-B9E9-73788FCF24E6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15511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EA907-2526-0F4A-BD33-3FD569CE818B}" type="datetimeFigureOut">
              <a:rPr lang="es-ES_tradnl" smtClean="0"/>
              <a:t>06/04/2017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4E5B-05CD-4C46-B9E9-73788FCF24E6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394567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EA907-2526-0F4A-BD33-3FD569CE818B}" type="datetimeFigureOut">
              <a:rPr lang="es-ES_tradnl" smtClean="0"/>
              <a:t>06/04/2017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4E5B-05CD-4C46-B9E9-73788FCF24E6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53150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EA907-2526-0F4A-BD33-3FD569CE818B}" type="datetimeFigureOut">
              <a:rPr lang="es-ES_tradnl" smtClean="0"/>
              <a:t>06/04/2017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4E5B-05CD-4C46-B9E9-73788FCF24E6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2914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EA907-2526-0F4A-BD33-3FD569CE818B}" type="datetimeFigureOut">
              <a:rPr lang="es-ES_tradnl" smtClean="0"/>
              <a:t>06/04/2017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4E5B-05CD-4C46-B9E9-73788FCF24E6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530069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EA907-2526-0F4A-BD33-3FD569CE818B}" type="datetimeFigureOut">
              <a:rPr lang="es-ES_tradnl" smtClean="0"/>
              <a:t>06/04/2017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4E5B-05CD-4C46-B9E9-73788FCF24E6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807497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EA907-2526-0F4A-BD33-3FD569CE818B}" type="datetimeFigureOut">
              <a:rPr lang="es-ES_tradnl" smtClean="0"/>
              <a:t>06/04/2017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4E5B-05CD-4C46-B9E9-73788FCF24E6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162489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EA907-2526-0F4A-BD33-3FD569CE818B}" type="datetimeFigureOut">
              <a:rPr lang="es-ES_tradnl" smtClean="0"/>
              <a:t>06/04/2017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4E5B-05CD-4C46-B9E9-73788FCF24E6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42836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92CC-1379-EC47-9018-096BB72290A0}" type="datetimeFigureOut">
              <a:rPr lang="en-US" smtClean="0"/>
              <a:t>4/6/2017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07AC-0231-C747-BF8A-18088A6EA59E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796345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EA907-2526-0F4A-BD33-3FD569CE818B}" type="datetimeFigureOut">
              <a:rPr lang="es-ES_tradnl" smtClean="0"/>
              <a:t>06/04/2017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4E5B-05CD-4C46-B9E9-73788FCF24E6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510347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EA907-2526-0F4A-BD33-3FD569CE818B}" type="datetimeFigureOut">
              <a:rPr lang="es-ES_tradnl" smtClean="0"/>
              <a:t>06/04/2017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4E5B-05CD-4C46-B9E9-73788FCF24E6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970317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EA907-2526-0F4A-BD33-3FD569CE818B}" type="datetimeFigureOut">
              <a:rPr lang="es-ES_tradnl" smtClean="0"/>
              <a:t>06/04/2017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4E5B-05CD-4C46-B9E9-73788FCF24E6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9444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92CC-1379-EC47-9018-096BB72290A0}" type="datetimeFigureOut">
              <a:rPr lang="en-US" smtClean="0"/>
              <a:t>4/6/2017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07AC-0231-C747-BF8A-18088A6EA59E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22268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92CC-1379-EC47-9018-096BB72290A0}" type="datetimeFigureOut">
              <a:rPr lang="en-US" smtClean="0"/>
              <a:t>4/6/2017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07AC-0231-C747-BF8A-18088A6EA59E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5872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92CC-1379-EC47-9018-096BB72290A0}" type="datetimeFigureOut">
              <a:rPr lang="en-US" smtClean="0"/>
              <a:t>4/6/2017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07AC-0231-C747-BF8A-18088A6EA59E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15294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92CC-1379-EC47-9018-096BB72290A0}" type="datetimeFigureOut">
              <a:rPr lang="en-US" smtClean="0"/>
              <a:t>4/6/2017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07AC-0231-C747-BF8A-18088A6EA59E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13921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92CC-1379-EC47-9018-096BB72290A0}" type="datetimeFigureOut">
              <a:rPr lang="en-US" smtClean="0"/>
              <a:t>4/6/2017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07AC-0231-C747-BF8A-18088A6EA59E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32337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92CC-1379-EC47-9018-096BB72290A0}" type="datetimeFigureOut">
              <a:rPr lang="en-US" smtClean="0"/>
              <a:t>4/6/2017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07AC-0231-C747-BF8A-18088A6EA59E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24378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92CC-1379-EC47-9018-096BB72290A0}" type="datetimeFigureOut">
              <a:rPr lang="en-US" smtClean="0"/>
              <a:t>4/6/2017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07AC-0231-C747-BF8A-18088A6EA59E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19838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292CC-1379-EC47-9018-096BB72290A0}" type="datetimeFigureOut">
              <a:rPr lang="en-US" smtClean="0"/>
              <a:t>4/6/2017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307AC-0231-C747-BF8A-18088A6EA59E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3604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EA907-2526-0F4A-BD33-3FD569CE818B}" type="datetimeFigureOut">
              <a:rPr lang="es-ES_tradnl" smtClean="0"/>
              <a:t>06/04/2017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14E5B-05CD-4C46-B9E9-73788FCF24E6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64619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dayanict@gmail.com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andraivillerrael@yahoo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517160" y="1209544"/>
            <a:ext cx="8229600" cy="41419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err="1" smtClean="0">
                <a:solidFill>
                  <a:srgbClr val="1986A4"/>
                </a:solidFill>
                <a:cs typeface="Arial Black"/>
              </a:rPr>
              <a:t>Acercamiento</a:t>
            </a:r>
            <a:r>
              <a:rPr lang="en-US" sz="4800" b="1" dirty="0" smtClean="0">
                <a:solidFill>
                  <a:srgbClr val="1986A4"/>
                </a:solidFill>
                <a:cs typeface="Arial Black"/>
              </a:rPr>
              <a:t> </a:t>
            </a:r>
            <a:r>
              <a:rPr lang="en-US" sz="4800" b="1" dirty="0" err="1" smtClean="0">
                <a:solidFill>
                  <a:srgbClr val="1986A4"/>
                </a:solidFill>
                <a:cs typeface="Arial Black"/>
              </a:rPr>
              <a:t>práctico</a:t>
            </a:r>
            <a:r>
              <a:rPr lang="en-US" sz="4800" b="1" dirty="0" smtClean="0">
                <a:solidFill>
                  <a:srgbClr val="1986A4"/>
                </a:solidFill>
                <a:cs typeface="Arial Black"/>
              </a:rPr>
              <a:t> para la</a:t>
            </a:r>
          </a:p>
          <a:p>
            <a:r>
              <a:rPr lang="en-US" sz="4800" b="1" dirty="0" err="1" smtClean="0">
                <a:solidFill>
                  <a:srgbClr val="1986A4"/>
                </a:solidFill>
                <a:cs typeface="Arial Black"/>
              </a:rPr>
              <a:t>comunicación</a:t>
            </a:r>
            <a:r>
              <a:rPr lang="en-US" sz="4800" b="1" dirty="0" smtClean="0">
                <a:solidFill>
                  <a:srgbClr val="1986A4"/>
                </a:solidFill>
                <a:cs typeface="Arial Black"/>
              </a:rPr>
              <a:t> </a:t>
            </a:r>
            <a:r>
              <a:rPr lang="en-US" sz="4800" b="1" dirty="0" err="1" smtClean="0">
                <a:solidFill>
                  <a:srgbClr val="1986A4"/>
                </a:solidFill>
                <a:cs typeface="Arial Black"/>
              </a:rPr>
              <a:t>efectiva</a:t>
            </a:r>
            <a:r>
              <a:rPr lang="en-US" sz="4800" b="1" dirty="0" smtClean="0">
                <a:solidFill>
                  <a:srgbClr val="1986A4"/>
                </a:solidFill>
                <a:cs typeface="Arial Black"/>
              </a:rPr>
              <a:t> </a:t>
            </a:r>
          </a:p>
          <a:p>
            <a:r>
              <a:rPr lang="en-US" sz="4800" b="1" dirty="0" smtClean="0">
                <a:solidFill>
                  <a:srgbClr val="1986A4"/>
                </a:solidFill>
                <a:cs typeface="Arial Black"/>
              </a:rPr>
              <a:t>del </a:t>
            </a:r>
            <a:r>
              <a:rPr lang="en-US" sz="4800" b="1" dirty="0" err="1" smtClean="0">
                <a:solidFill>
                  <a:srgbClr val="1986A4"/>
                </a:solidFill>
                <a:cs typeface="Arial Black"/>
              </a:rPr>
              <a:t>cambio</a:t>
            </a:r>
            <a:r>
              <a:rPr lang="en-US" sz="4800" b="1" dirty="0" smtClean="0">
                <a:solidFill>
                  <a:srgbClr val="1986A4"/>
                </a:solidFill>
                <a:cs typeface="Arial Black"/>
              </a:rPr>
              <a:t> </a:t>
            </a:r>
            <a:r>
              <a:rPr lang="en-US" sz="4800" b="1" dirty="0" err="1" smtClean="0">
                <a:solidFill>
                  <a:srgbClr val="1986A4"/>
                </a:solidFill>
                <a:cs typeface="Arial Black"/>
              </a:rPr>
              <a:t>climático</a:t>
            </a:r>
            <a:endParaRPr lang="en-US" sz="4800" b="1" dirty="0">
              <a:solidFill>
                <a:srgbClr val="1986A4"/>
              </a:solidFill>
              <a:cs typeface="Arial Black"/>
            </a:endParaRPr>
          </a:p>
        </p:txBody>
      </p:sp>
      <p:sp>
        <p:nvSpPr>
          <p:cNvPr id="10" name="TextBox 2"/>
          <p:cNvSpPr txBox="1"/>
          <p:nvPr/>
        </p:nvSpPr>
        <p:spPr>
          <a:xfrm>
            <a:off x="1094281" y="5351488"/>
            <a:ext cx="70753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badi MT Condensed Light"/>
                <a:cs typeface="Abadi MT Condensed Light"/>
              </a:rPr>
              <a:t>Breve </a:t>
            </a:r>
            <a:r>
              <a:rPr lang="en-US" dirty="0" err="1" smtClean="0">
                <a:latin typeface="Abadi MT Condensed Light"/>
                <a:cs typeface="Abadi MT Condensed Light"/>
              </a:rPr>
              <a:t>presentación</a:t>
            </a:r>
            <a:r>
              <a:rPr lang="en-US" dirty="0" smtClean="0">
                <a:latin typeface="Abadi MT Condensed Light"/>
                <a:cs typeface="Abadi MT Condensed Light"/>
              </a:rPr>
              <a:t> al </a:t>
            </a:r>
            <a:r>
              <a:rPr lang="en-US" dirty="0" err="1" smtClean="0">
                <a:latin typeface="Abadi MT Condensed Light"/>
                <a:cs typeface="Abadi MT Condensed Light"/>
              </a:rPr>
              <a:t>Consejo</a:t>
            </a:r>
            <a:r>
              <a:rPr lang="en-US" dirty="0" smtClean="0">
                <a:latin typeface="Abadi MT Condensed Light"/>
                <a:cs typeface="Abadi MT Condensed Light"/>
              </a:rPr>
              <a:t> de </a:t>
            </a:r>
            <a:r>
              <a:rPr lang="en-US" dirty="0" err="1" smtClean="0">
                <a:latin typeface="Abadi MT Condensed Light"/>
                <a:cs typeface="Abadi MT Condensed Light"/>
              </a:rPr>
              <a:t>Cambios</a:t>
            </a:r>
            <a:r>
              <a:rPr lang="en-US" dirty="0" smtClean="0">
                <a:latin typeface="Abadi MT Condensed Light"/>
                <a:cs typeface="Abadi MT Condensed Light"/>
              </a:rPr>
              <a:t> </a:t>
            </a:r>
            <a:r>
              <a:rPr lang="en-US" dirty="0" err="1" smtClean="0">
                <a:latin typeface="Abadi MT Condensed Light"/>
                <a:cs typeface="Abadi MT Condensed Light"/>
              </a:rPr>
              <a:t>Climáticos</a:t>
            </a:r>
            <a:r>
              <a:rPr lang="en-US" dirty="0" smtClean="0">
                <a:latin typeface="Abadi MT Condensed Light"/>
                <a:cs typeface="Abadi MT Condensed Light"/>
              </a:rPr>
              <a:t> de Puerto Rico</a:t>
            </a:r>
          </a:p>
          <a:p>
            <a:pPr algn="ctr"/>
            <a:r>
              <a:rPr lang="en-US" dirty="0" err="1" smtClean="0">
                <a:latin typeface="Abadi MT Condensed Light"/>
                <a:cs typeface="Abadi MT Condensed Light"/>
              </a:rPr>
              <a:t>viernes</a:t>
            </a:r>
            <a:r>
              <a:rPr lang="en-US" dirty="0" smtClean="0">
                <a:latin typeface="Abadi MT Condensed Light"/>
                <a:cs typeface="Abadi MT Condensed Light"/>
              </a:rPr>
              <a:t> 7 de </a:t>
            </a:r>
            <a:r>
              <a:rPr lang="en-US" dirty="0" err="1" smtClean="0">
                <a:latin typeface="Abadi MT Condensed Light"/>
                <a:cs typeface="Abadi MT Condensed Light"/>
              </a:rPr>
              <a:t>abril</a:t>
            </a:r>
            <a:r>
              <a:rPr lang="en-US" dirty="0" smtClean="0">
                <a:latin typeface="Abadi MT Condensed Light"/>
                <a:cs typeface="Abadi MT Condensed Light"/>
              </a:rPr>
              <a:t> 2017, San Juan</a:t>
            </a:r>
          </a:p>
          <a:p>
            <a:pPr algn="ctr"/>
            <a:endParaRPr lang="en-US" dirty="0" smtClean="0">
              <a:latin typeface="Abadi MT Condensed Light"/>
              <a:cs typeface="Abadi MT Condensed Light"/>
            </a:endParaRPr>
          </a:p>
          <a:p>
            <a:pPr algn="ctr"/>
            <a:r>
              <a:rPr lang="en-US" dirty="0" err="1" smtClean="0">
                <a:latin typeface="Abadi MT Condensed Light"/>
                <a:cs typeface="Abadi MT Condensed Light"/>
              </a:rPr>
              <a:t>Por</a:t>
            </a:r>
            <a:r>
              <a:rPr lang="en-US" dirty="0" smtClean="0">
                <a:latin typeface="Abadi MT Condensed Light"/>
                <a:cs typeface="Abadi MT Condensed Light"/>
              </a:rPr>
              <a:t> </a:t>
            </a:r>
            <a:r>
              <a:rPr lang="en-US" dirty="0" err="1" smtClean="0">
                <a:latin typeface="Abadi MT Condensed Light"/>
                <a:cs typeface="Abadi MT Condensed Light"/>
              </a:rPr>
              <a:t>Dayani</a:t>
            </a:r>
            <a:r>
              <a:rPr lang="en-US" dirty="0" smtClean="0">
                <a:latin typeface="Abadi MT Condensed Light"/>
                <a:cs typeface="Abadi MT Condensed Light"/>
              </a:rPr>
              <a:t> Centeno y Sandra I. Villerrael</a:t>
            </a:r>
            <a:endParaRPr lang="en-US" dirty="0">
              <a:latin typeface="Abadi MT Condensed Light"/>
              <a:cs typeface="Abadi MT Condensed Light"/>
            </a:endParaRPr>
          </a:p>
        </p:txBody>
      </p:sp>
    </p:spTree>
    <p:extLst>
      <p:ext uri="{BB962C8B-B14F-4D97-AF65-F5344CB8AC3E}">
        <p14:creationId xmlns:p14="http://schemas.microsoft.com/office/powerpoint/2010/main" val="2945346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7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_tradnl" b="1" dirty="0" smtClean="0">
                <a:solidFill>
                  <a:srgbClr val="938B87"/>
                </a:solidFill>
                <a:latin typeface="Arial"/>
                <a:cs typeface="Arial"/>
              </a:rPr>
              <a:t>Elementos de la comunicación</a:t>
            </a:r>
            <a:endParaRPr lang="es-ES_tradnl" b="1" dirty="0">
              <a:solidFill>
                <a:srgbClr val="938B87"/>
              </a:solidFill>
              <a:latin typeface="Arial"/>
              <a:cs typeface="Arial"/>
            </a:endParaRPr>
          </a:p>
        </p:txBody>
      </p:sp>
      <p:sp>
        <p:nvSpPr>
          <p:cNvPr id="5" name="Elipse 4"/>
          <p:cNvSpPr/>
          <p:nvPr/>
        </p:nvSpPr>
        <p:spPr>
          <a:xfrm>
            <a:off x="3974369" y="1074966"/>
            <a:ext cx="1228547" cy="48365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CCC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6" name="Rectángulo redondeado 35"/>
          <p:cNvSpPr/>
          <p:nvPr/>
        </p:nvSpPr>
        <p:spPr>
          <a:xfrm>
            <a:off x="629392" y="1745671"/>
            <a:ext cx="1551655" cy="463137"/>
          </a:xfrm>
          <a:prstGeom prst="roundRect">
            <a:avLst/>
          </a:prstGeom>
          <a:solidFill>
            <a:srgbClr val="938B8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mtClean="0"/>
              <a:t>Objetivo</a:t>
            </a:r>
            <a:endParaRPr lang="es-ES_tradnl" dirty="0"/>
          </a:p>
        </p:txBody>
      </p:sp>
      <p:sp>
        <p:nvSpPr>
          <p:cNvPr id="41" name="Rectángulo redondeado 40"/>
          <p:cNvSpPr/>
          <p:nvPr/>
        </p:nvSpPr>
        <p:spPr>
          <a:xfrm>
            <a:off x="2824312" y="1742479"/>
            <a:ext cx="1551655" cy="463137"/>
          </a:xfrm>
          <a:prstGeom prst="roundRect">
            <a:avLst/>
          </a:prstGeom>
          <a:solidFill>
            <a:srgbClr val="E7862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mtClean="0"/>
              <a:t>Audiencia</a:t>
            </a:r>
            <a:endParaRPr lang="es-ES_tradnl" dirty="0"/>
          </a:p>
        </p:txBody>
      </p:sp>
      <p:sp>
        <p:nvSpPr>
          <p:cNvPr id="44" name="Rectángulo redondeado 43"/>
          <p:cNvSpPr/>
          <p:nvPr/>
        </p:nvSpPr>
        <p:spPr>
          <a:xfrm>
            <a:off x="4877257" y="1742479"/>
            <a:ext cx="1551655" cy="463137"/>
          </a:xfrm>
          <a:prstGeom prst="roundRect">
            <a:avLst/>
          </a:prstGeom>
          <a:solidFill>
            <a:srgbClr val="1986A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Plataforma</a:t>
            </a:r>
            <a:endParaRPr lang="es-ES_tradnl" dirty="0"/>
          </a:p>
        </p:txBody>
      </p:sp>
      <p:sp>
        <p:nvSpPr>
          <p:cNvPr id="45" name="Rectángulo redondeado 44"/>
          <p:cNvSpPr/>
          <p:nvPr/>
        </p:nvSpPr>
        <p:spPr>
          <a:xfrm>
            <a:off x="6846668" y="1742478"/>
            <a:ext cx="1551655" cy="463137"/>
          </a:xfrm>
          <a:prstGeom prst="roundRect">
            <a:avLst/>
          </a:prstGeom>
          <a:solidFill>
            <a:srgbClr val="CDD92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Mensaje</a:t>
            </a:r>
            <a:endParaRPr lang="es-ES_tradnl" dirty="0"/>
          </a:p>
        </p:txBody>
      </p:sp>
      <p:sp>
        <p:nvSpPr>
          <p:cNvPr id="46" name="Rectángulo redondeado 45"/>
          <p:cNvSpPr/>
          <p:nvPr/>
        </p:nvSpPr>
        <p:spPr>
          <a:xfrm>
            <a:off x="1762282" y="3126422"/>
            <a:ext cx="1371600" cy="463137"/>
          </a:xfrm>
          <a:prstGeom prst="roundRect">
            <a:avLst/>
          </a:prstGeom>
          <a:gradFill>
            <a:gsLst>
              <a:gs pos="0">
                <a:schemeClr val="accent6">
                  <a:tint val="50000"/>
                  <a:satMod val="300000"/>
                </a:schemeClr>
              </a:gs>
              <a:gs pos="91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16200000" scaled="1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</a:t>
            </a:r>
            <a:r>
              <a:rPr lang="es-ES_tradnl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obierno</a:t>
            </a:r>
            <a:endParaRPr lang="es-ES_tradnl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7" name="Rectángulo redondeado 46"/>
          <p:cNvSpPr/>
          <p:nvPr/>
        </p:nvSpPr>
        <p:spPr>
          <a:xfrm>
            <a:off x="1762282" y="2485952"/>
            <a:ext cx="1371600" cy="463137"/>
          </a:xfrm>
          <a:prstGeom prst="roundRect">
            <a:avLst/>
          </a:prstGeom>
          <a:gradFill>
            <a:gsLst>
              <a:gs pos="0">
                <a:schemeClr val="accent6">
                  <a:tint val="50000"/>
                  <a:satMod val="300000"/>
                </a:schemeClr>
              </a:gs>
              <a:gs pos="91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16200000" scaled="1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</a:t>
            </a:r>
            <a:r>
              <a:rPr lang="es-ES_tradnl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ector privado</a:t>
            </a:r>
            <a:endParaRPr lang="es-ES_tradnl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8" name="Rectángulo redondeado 47"/>
          <p:cNvSpPr/>
          <p:nvPr/>
        </p:nvSpPr>
        <p:spPr>
          <a:xfrm>
            <a:off x="3226530" y="2485952"/>
            <a:ext cx="1371600" cy="463137"/>
          </a:xfrm>
          <a:prstGeom prst="roundRect">
            <a:avLst/>
          </a:prstGeom>
          <a:gradFill>
            <a:gsLst>
              <a:gs pos="0">
                <a:schemeClr val="accent6">
                  <a:tint val="50000"/>
                  <a:satMod val="300000"/>
                </a:schemeClr>
              </a:gs>
              <a:gs pos="91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16200000" scaled="1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</a:t>
            </a:r>
            <a:r>
              <a:rPr lang="es-ES_tradnl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iudadanía</a:t>
            </a:r>
            <a:endParaRPr lang="es-ES_tradnl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9" name="Rectángulo redondeado 48"/>
          <p:cNvSpPr/>
          <p:nvPr/>
        </p:nvSpPr>
        <p:spPr>
          <a:xfrm>
            <a:off x="6155026" y="2485952"/>
            <a:ext cx="1371600" cy="463137"/>
          </a:xfrm>
          <a:prstGeom prst="roundRect">
            <a:avLst/>
          </a:prstGeom>
          <a:gradFill>
            <a:gsLst>
              <a:gs pos="0">
                <a:schemeClr val="accent6">
                  <a:tint val="50000"/>
                  <a:satMod val="300000"/>
                </a:schemeClr>
              </a:gs>
              <a:gs pos="91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16200000" scaled="1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</a:t>
            </a:r>
            <a:r>
              <a:rPr lang="es-ES_tradnl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edios</a:t>
            </a:r>
            <a:endParaRPr lang="es-ES_tradnl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0" name="Rectángulo redondeado 49"/>
          <p:cNvSpPr/>
          <p:nvPr/>
        </p:nvSpPr>
        <p:spPr>
          <a:xfrm>
            <a:off x="4690778" y="2485952"/>
            <a:ext cx="1371600" cy="463137"/>
          </a:xfrm>
          <a:prstGeom prst="roundRect">
            <a:avLst/>
          </a:prstGeom>
          <a:gradFill>
            <a:gsLst>
              <a:gs pos="0">
                <a:schemeClr val="accent6">
                  <a:tint val="50000"/>
                  <a:satMod val="300000"/>
                </a:schemeClr>
              </a:gs>
              <a:gs pos="91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16200000" scaled="1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  <a:r>
              <a:rPr lang="es-ES_tradnl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ngs</a:t>
            </a:r>
            <a:endParaRPr lang="es-ES_tradnl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1" name="Rectángulo redondeado 50"/>
          <p:cNvSpPr/>
          <p:nvPr/>
        </p:nvSpPr>
        <p:spPr>
          <a:xfrm>
            <a:off x="6155026" y="3126421"/>
            <a:ext cx="1371600" cy="463137"/>
          </a:xfrm>
          <a:prstGeom prst="roundRect">
            <a:avLst/>
          </a:prstGeom>
          <a:gradFill>
            <a:gsLst>
              <a:gs pos="0">
                <a:schemeClr val="accent6">
                  <a:tint val="50000"/>
                  <a:satMod val="300000"/>
                </a:schemeClr>
              </a:gs>
              <a:gs pos="91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16200000" scaled="1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</a:t>
            </a:r>
            <a:r>
              <a:rPr lang="es-ES_tradnl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rofesionales</a:t>
            </a:r>
            <a:endParaRPr lang="es-ES_tradnl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2" name="Rectángulo redondeado 51"/>
          <p:cNvSpPr/>
          <p:nvPr/>
        </p:nvSpPr>
        <p:spPr>
          <a:xfrm>
            <a:off x="205386" y="3912834"/>
            <a:ext cx="1371600" cy="463137"/>
          </a:xfrm>
          <a:prstGeom prst="roundRect">
            <a:avLst/>
          </a:prstGeom>
          <a:solidFill>
            <a:srgbClr val="1986A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 smtClean="0">
                <a:solidFill>
                  <a:schemeClr val="bg1"/>
                </a:solidFill>
              </a:rPr>
              <a:t>cabildeo</a:t>
            </a:r>
            <a:endParaRPr lang="es-ES_tradnl" sz="1600" dirty="0">
              <a:solidFill>
                <a:schemeClr val="bg1"/>
              </a:solidFill>
            </a:endParaRPr>
          </a:p>
        </p:txBody>
      </p:sp>
      <p:sp>
        <p:nvSpPr>
          <p:cNvPr id="53" name="Rectángulo redondeado 52"/>
          <p:cNvSpPr/>
          <p:nvPr/>
        </p:nvSpPr>
        <p:spPr>
          <a:xfrm>
            <a:off x="1669634" y="3894444"/>
            <a:ext cx="1371600" cy="463137"/>
          </a:xfrm>
          <a:prstGeom prst="roundRect">
            <a:avLst/>
          </a:prstGeom>
          <a:solidFill>
            <a:srgbClr val="1986A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 smtClean="0">
                <a:solidFill>
                  <a:schemeClr val="bg1"/>
                </a:solidFill>
              </a:rPr>
              <a:t>relaciones con medios</a:t>
            </a:r>
            <a:endParaRPr lang="es-ES_tradnl" sz="1600" dirty="0">
              <a:solidFill>
                <a:schemeClr val="bg1"/>
              </a:solidFill>
            </a:endParaRPr>
          </a:p>
        </p:txBody>
      </p:sp>
      <p:sp>
        <p:nvSpPr>
          <p:cNvPr id="54" name="Rectángulo redondeado 53"/>
          <p:cNvSpPr/>
          <p:nvPr/>
        </p:nvSpPr>
        <p:spPr>
          <a:xfrm>
            <a:off x="3133882" y="3894444"/>
            <a:ext cx="1371600" cy="463137"/>
          </a:xfrm>
          <a:prstGeom prst="roundRect">
            <a:avLst/>
          </a:prstGeom>
          <a:solidFill>
            <a:srgbClr val="1986A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>
                <a:solidFill>
                  <a:schemeClr val="bg1"/>
                </a:solidFill>
              </a:rPr>
              <a:t>r</a:t>
            </a:r>
            <a:r>
              <a:rPr lang="es-ES_tradnl" sz="1600" dirty="0" smtClean="0">
                <a:solidFill>
                  <a:schemeClr val="bg1"/>
                </a:solidFill>
              </a:rPr>
              <a:t>edes sociales</a:t>
            </a:r>
            <a:endParaRPr lang="es-ES_tradnl" sz="1600" dirty="0">
              <a:solidFill>
                <a:schemeClr val="bg1"/>
              </a:solidFill>
            </a:endParaRPr>
          </a:p>
        </p:txBody>
      </p:sp>
      <p:sp>
        <p:nvSpPr>
          <p:cNvPr id="55" name="Rectángulo redondeado 54"/>
          <p:cNvSpPr/>
          <p:nvPr/>
        </p:nvSpPr>
        <p:spPr>
          <a:xfrm>
            <a:off x="6062378" y="3894444"/>
            <a:ext cx="1371600" cy="463137"/>
          </a:xfrm>
          <a:prstGeom prst="roundRect">
            <a:avLst/>
          </a:prstGeom>
          <a:solidFill>
            <a:srgbClr val="1986A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>
                <a:solidFill>
                  <a:schemeClr val="bg1"/>
                </a:solidFill>
              </a:rPr>
              <a:t>p</a:t>
            </a:r>
            <a:r>
              <a:rPr lang="es-ES_tradnl" sz="1600" dirty="0" smtClean="0">
                <a:solidFill>
                  <a:schemeClr val="bg1"/>
                </a:solidFill>
              </a:rPr>
              <a:t>roductos educativos</a:t>
            </a:r>
            <a:endParaRPr lang="es-ES_tradnl" sz="1600" dirty="0">
              <a:solidFill>
                <a:schemeClr val="bg1"/>
              </a:solidFill>
            </a:endParaRPr>
          </a:p>
        </p:txBody>
      </p:sp>
      <p:sp>
        <p:nvSpPr>
          <p:cNvPr id="56" name="Rectángulo redondeado 55"/>
          <p:cNvSpPr/>
          <p:nvPr/>
        </p:nvSpPr>
        <p:spPr>
          <a:xfrm>
            <a:off x="4598130" y="3894444"/>
            <a:ext cx="1371600" cy="463137"/>
          </a:xfrm>
          <a:prstGeom prst="roundRect">
            <a:avLst/>
          </a:prstGeom>
          <a:solidFill>
            <a:srgbClr val="1986A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 smtClean="0">
                <a:solidFill>
                  <a:schemeClr val="bg1"/>
                </a:solidFill>
              </a:rPr>
              <a:t>alcance comunitario</a:t>
            </a:r>
            <a:endParaRPr lang="es-ES_tradnl" sz="1600" dirty="0">
              <a:solidFill>
                <a:schemeClr val="bg1"/>
              </a:solidFill>
            </a:endParaRPr>
          </a:p>
        </p:txBody>
      </p:sp>
      <p:sp>
        <p:nvSpPr>
          <p:cNvPr id="57" name="Rectángulo redondeado 56"/>
          <p:cNvSpPr/>
          <p:nvPr/>
        </p:nvSpPr>
        <p:spPr>
          <a:xfrm>
            <a:off x="7526626" y="3894444"/>
            <a:ext cx="1371600" cy="463137"/>
          </a:xfrm>
          <a:prstGeom prst="roundRect">
            <a:avLst/>
          </a:prstGeom>
          <a:solidFill>
            <a:srgbClr val="1986A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>
                <a:solidFill>
                  <a:schemeClr val="bg1"/>
                </a:solidFill>
              </a:rPr>
              <a:t>m</a:t>
            </a:r>
            <a:r>
              <a:rPr lang="es-ES_tradnl" sz="1600" dirty="0" smtClean="0">
                <a:solidFill>
                  <a:schemeClr val="bg1"/>
                </a:solidFill>
              </a:rPr>
              <a:t>edios pagados</a:t>
            </a:r>
            <a:endParaRPr lang="es-ES_tradnl" sz="1600" dirty="0">
              <a:solidFill>
                <a:schemeClr val="bg1"/>
              </a:solidFill>
            </a:endParaRPr>
          </a:p>
        </p:txBody>
      </p:sp>
      <p:sp>
        <p:nvSpPr>
          <p:cNvPr id="58" name="Rectángulo redondeado 57"/>
          <p:cNvSpPr/>
          <p:nvPr/>
        </p:nvSpPr>
        <p:spPr>
          <a:xfrm>
            <a:off x="3226530" y="3126421"/>
            <a:ext cx="1371600" cy="463137"/>
          </a:xfrm>
          <a:prstGeom prst="roundRect">
            <a:avLst/>
          </a:prstGeom>
          <a:gradFill>
            <a:gsLst>
              <a:gs pos="0">
                <a:schemeClr val="accent6">
                  <a:tint val="50000"/>
                  <a:satMod val="300000"/>
                </a:schemeClr>
              </a:gs>
              <a:gs pos="91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16200000" scaled="1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</a:t>
            </a:r>
            <a:r>
              <a:rPr lang="es-ES_tradnl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óvenes y niños</a:t>
            </a:r>
            <a:endParaRPr lang="es-ES_tradnl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9" name="Rectángulo redondeado 58"/>
          <p:cNvSpPr/>
          <p:nvPr/>
        </p:nvSpPr>
        <p:spPr>
          <a:xfrm>
            <a:off x="4690778" y="3132943"/>
            <a:ext cx="1371600" cy="463137"/>
          </a:xfrm>
          <a:prstGeom prst="roundRect">
            <a:avLst/>
          </a:prstGeom>
          <a:gradFill>
            <a:gsLst>
              <a:gs pos="0">
                <a:schemeClr val="accent6">
                  <a:tint val="50000"/>
                  <a:satMod val="300000"/>
                </a:schemeClr>
              </a:gs>
              <a:gs pos="91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16200000" scaled="1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</a:t>
            </a:r>
            <a:r>
              <a:rPr lang="es-ES_tradnl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glesias</a:t>
            </a:r>
            <a:endParaRPr lang="es-ES_tradnl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0" name="Rectángulo redondeado 59"/>
          <p:cNvSpPr/>
          <p:nvPr/>
        </p:nvSpPr>
        <p:spPr>
          <a:xfrm>
            <a:off x="205386" y="4553303"/>
            <a:ext cx="1371600" cy="463137"/>
          </a:xfrm>
          <a:prstGeom prst="roundRect">
            <a:avLst/>
          </a:prstGeom>
          <a:gradFill flip="none" rotWithShape="1">
            <a:gsLst>
              <a:gs pos="100000">
                <a:srgbClr val="1986A4">
                  <a:lumMod val="85000"/>
                  <a:lumOff val="15000"/>
                </a:srgbClr>
              </a:gs>
              <a:gs pos="100000">
                <a:schemeClr val="bg1"/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 smtClean="0">
                <a:solidFill>
                  <a:schemeClr val="bg1"/>
                </a:solidFill>
              </a:rPr>
              <a:t>Llamadas</a:t>
            </a:r>
            <a:endParaRPr lang="es-ES_tradnl" sz="1600" dirty="0">
              <a:solidFill>
                <a:schemeClr val="bg1"/>
              </a:solidFill>
            </a:endParaRPr>
          </a:p>
        </p:txBody>
      </p:sp>
      <p:sp>
        <p:nvSpPr>
          <p:cNvPr id="61" name="Rectángulo redondeado 60"/>
          <p:cNvSpPr/>
          <p:nvPr/>
        </p:nvSpPr>
        <p:spPr>
          <a:xfrm>
            <a:off x="1669634" y="4534913"/>
            <a:ext cx="1371600" cy="463137"/>
          </a:xfrm>
          <a:prstGeom prst="roundRect">
            <a:avLst/>
          </a:prstGeom>
          <a:gradFill flip="none" rotWithShape="1">
            <a:gsLst>
              <a:gs pos="100000">
                <a:srgbClr val="1986A4">
                  <a:lumMod val="85000"/>
                  <a:lumOff val="15000"/>
                </a:srgbClr>
              </a:gs>
              <a:gs pos="100000">
                <a:schemeClr val="bg1"/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 smtClean="0">
                <a:solidFill>
                  <a:schemeClr val="bg1"/>
                </a:solidFill>
              </a:rPr>
              <a:t>entrevistas</a:t>
            </a:r>
            <a:endParaRPr lang="es-ES_tradnl" sz="1600" dirty="0">
              <a:solidFill>
                <a:schemeClr val="bg1"/>
              </a:solidFill>
            </a:endParaRPr>
          </a:p>
        </p:txBody>
      </p:sp>
      <p:sp>
        <p:nvSpPr>
          <p:cNvPr id="62" name="Rectángulo redondeado 61"/>
          <p:cNvSpPr/>
          <p:nvPr/>
        </p:nvSpPr>
        <p:spPr>
          <a:xfrm>
            <a:off x="3133882" y="4534913"/>
            <a:ext cx="1371600" cy="463137"/>
          </a:xfrm>
          <a:prstGeom prst="roundRect">
            <a:avLst/>
          </a:prstGeom>
          <a:gradFill flip="none" rotWithShape="1">
            <a:gsLst>
              <a:gs pos="100000">
                <a:srgbClr val="1986A4">
                  <a:lumMod val="85000"/>
                  <a:lumOff val="15000"/>
                </a:srgbClr>
              </a:gs>
              <a:gs pos="100000">
                <a:schemeClr val="bg1"/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 smtClean="0">
                <a:solidFill>
                  <a:schemeClr val="bg1"/>
                </a:solidFill>
              </a:rPr>
              <a:t>FB</a:t>
            </a:r>
            <a:endParaRPr lang="es-ES_tradnl" sz="1600" dirty="0">
              <a:solidFill>
                <a:schemeClr val="bg1"/>
              </a:solidFill>
            </a:endParaRPr>
          </a:p>
        </p:txBody>
      </p:sp>
      <p:sp>
        <p:nvSpPr>
          <p:cNvPr id="63" name="Rectángulo redondeado 62"/>
          <p:cNvSpPr/>
          <p:nvPr/>
        </p:nvSpPr>
        <p:spPr>
          <a:xfrm>
            <a:off x="6062378" y="4534913"/>
            <a:ext cx="1371600" cy="463137"/>
          </a:xfrm>
          <a:prstGeom prst="roundRect">
            <a:avLst/>
          </a:prstGeom>
          <a:gradFill flip="none" rotWithShape="1">
            <a:gsLst>
              <a:gs pos="100000">
                <a:srgbClr val="1986A4">
                  <a:lumMod val="85000"/>
                  <a:lumOff val="15000"/>
                </a:srgbClr>
              </a:gs>
              <a:gs pos="100000">
                <a:schemeClr val="bg1"/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smtClean="0">
                <a:solidFill>
                  <a:schemeClr val="bg1"/>
                </a:solidFill>
              </a:rPr>
              <a:t>boletines</a:t>
            </a:r>
            <a:endParaRPr lang="es-ES_tradnl" sz="1600" dirty="0">
              <a:solidFill>
                <a:schemeClr val="bg1"/>
              </a:solidFill>
            </a:endParaRPr>
          </a:p>
        </p:txBody>
      </p:sp>
      <p:sp>
        <p:nvSpPr>
          <p:cNvPr id="64" name="Rectángulo redondeado 63"/>
          <p:cNvSpPr/>
          <p:nvPr/>
        </p:nvSpPr>
        <p:spPr>
          <a:xfrm>
            <a:off x="4598130" y="4534913"/>
            <a:ext cx="1371600" cy="463137"/>
          </a:xfrm>
          <a:prstGeom prst="roundRect">
            <a:avLst/>
          </a:prstGeom>
          <a:gradFill flip="none" rotWithShape="1">
            <a:gsLst>
              <a:gs pos="100000">
                <a:srgbClr val="1986A4">
                  <a:lumMod val="85000"/>
                  <a:lumOff val="15000"/>
                </a:srgbClr>
              </a:gs>
              <a:gs pos="100000">
                <a:schemeClr val="bg1"/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 smtClean="0">
                <a:solidFill>
                  <a:schemeClr val="bg1"/>
                </a:solidFill>
              </a:rPr>
              <a:t>reuniones</a:t>
            </a:r>
            <a:endParaRPr lang="es-ES_tradnl" sz="1600" dirty="0">
              <a:solidFill>
                <a:schemeClr val="bg1"/>
              </a:solidFill>
            </a:endParaRPr>
          </a:p>
        </p:txBody>
      </p:sp>
      <p:sp>
        <p:nvSpPr>
          <p:cNvPr id="65" name="Rectángulo redondeado 64"/>
          <p:cNvSpPr/>
          <p:nvPr/>
        </p:nvSpPr>
        <p:spPr>
          <a:xfrm>
            <a:off x="7526626" y="4534913"/>
            <a:ext cx="1371600" cy="463137"/>
          </a:xfrm>
          <a:prstGeom prst="roundRect">
            <a:avLst/>
          </a:prstGeom>
          <a:gradFill flip="none" rotWithShape="1">
            <a:gsLst>
              <a:gs pos="100000">
                <a:srgbClr val="1986A4">
                  <a:lumMod val="85000"/>
                  <a:lumOff val="15000"/>
                </a:srgbClr>
              </a:gs>
              <a:gs pos="100000">
                <a:schemeClr val="bg1"/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 err="1" smtClean="0">
                <a:solidFill>
                  <a:schemeClr val="bg1"/>
                </a:solidFill>
              </a:rPr>
              <a:t>billboards</a:t>
            </a:r>
            <a:endParaRPr lang="es-ES_tradnl" sz="1600" dirty="0">
              <a:solidFill>
                <a:schemeClr val="bg1"/>
              </a:solidFill>
            </a:endParaRPr>
          </a:p>
        </p:txBody>
      </p:sp>
      <p:sp>
        <p:nvSpPr>
          <p:cNvPr id="66" name="Rectángulo redondeado 65"/>
          <p:cNvSpPr/>
          <p:nvPr/>
        </p:nvSpPr>
        <p:spPr>
          <a:xfrm>
            <a:off x="5376578" y="5170846"/>
            <a:ext cx="1371600" cy="463137"/>
          </a:xfrm>
          <a:prstGeom prst="roundRect">
            <a:avLst/>
          </a:prstGeom>
          <a:gradFill flip="none" rotWithShape="1">
            <a:gsLst>
              <a:gs pos="100000">
                <a:srgbClr val="1986A4">
                  <a:lumMod val="85000"/>
                  <a:lumOff val="15000"/>
                </a:srgbClr>
              </a:gs>
              <a:gs pos="100000">
                <a:schemeClr val="bg1"/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 smtClean="0">
                <a:solidFill>
                  <a:schemeClr val="bg1"/>
                </a:solidFill>
              </a:rPr>
              <a:t>talleres</a:t>
            </a:r>
            <a:endParaRPr lang="es-ES_tradnl" sz="1600" dirty="0">
              <a:solidFill>
                <a:schemeClr val="bg1"/>
              </a:solidFill>
            </a:endParaRPr>
          </a:p>
        </p:txBody>
      </p:sp>
      <p:sp>
        <p:nvSpPr>
          <p:cNvPr id="67" name="Rectángulo redondeado 66"/>
          <p:cNvSpPr/>
          <p:nvPr/>
        </p:nvSpPr>
        <p:spPr>
          <a:xfrm>
            <a:off x="3133882" y="5170846"/>
            <a:ext cx="1371600" cy="463137"/>
          </a:xfrm>
          <a:prstGeom prst="roundRect">
            <a:avLst/>
          </a:prstGeom>
          <a:gradFill flip="none" rotWithShape="1">
            <a:gsLst>
              <a:gs pos="100000">
                <a:srgbClr val="1986A4">
                  <a:lumMod val="85000"/>
                  <a:lumOff val="15000"/>
                </a:srgbClr>
              </a:gs>
              <a:gs pos="100000">
                <a:schemeClr val="bg1"/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 smtClean="0">
                <a:solidFill>
                  <a:schemeClr val="bg1"/>
                </a:solidFill>
              </a:rPr>
              <a:t>Instagram</a:t>
            </a:r>
            <a:endParaRPr lang="es-ES_tradnl" sz="1600" dirty="0">
              <a:solidFill>
                <a:schemeClr val="bg1"/>
              </a:solidFill>
            </a:endParaRPr>
          </a:p>
        </p:txBody>
      </p:sp>
      <p:sp>
        <p:nvSpPr>
          <p:cNvPr id="68" name="Rectángulo redondeado 67"/>
          <p:cNvSpPr/>
          <p:nvPr/>
        </p:nvSpPr>
        <p:spPr>
          <a:xfrm>
            <a:off x="5376578" y="5806779"/>
            <a:ext cx="1371600" cy="463137"/>
          </a:xfrm>
          <a:prstGeom prst="roundRect">
            <a:avLst/>
          </a:prstGeom>
          <a:gradFill flip="none" rotWithShape="1">
            <a:gsLst>
              <a:gs pos="100000">
                <a:srgbClr val="1986A4">
                  <a:lumMod val="85000"/>
                  <a:lumOff val="15000"/>
                </a:srgbClr>
              </a:gs>
              <a:gs pos="100000">
                <a:schemeClr val="bg1"/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 err="1" smtClean="0">
                <a:solidFill>
                  <a:schemeClr val="bg1"/>
                </a:solidFill>
              </a:rPr>
              <a:t>website</a:t>
            </a:r>
            <a:endParaRPr lang="es-ES_tradnl" sz="1600" dirty="0">
              <a:solidFill>
                <a:schemeClr val="bg1"/>
              </a:solidFill>
            </a:endParaRPr>
          </a:p>
        </p:txBody>
      </p:sp>
      <p:sp>
        <p:nvSpPr>
          <p:cNvPr id="69" name="Rectángulo redondeado 68"/>
          <p:cNvSpPr/>
          <p:nvPr/>
        </p:nvSpPr>
        <p:spPr>
          <a:xfrm>
            <a:off x="7526626" y="5170846"/>
            <a:ext cx="1371600" cy="463137"/>
          </a:xfrm>
          <a:prstGeom prst="roundRect">
            <a:avLst/>
          </a:prstGeom>
          <a:gradFill flip="none" rotWithShape="1">
            <a:gsLst>
              <a:gs pos="100000">
                <a:srgbClr val="1986A4">
                  <a:lumMod val="85000"/>
                  <a:lumOff val="15000"/>
                </a:srgbClr>
              </a:gs>
              <a:gs pos="100000">
                <a:schemeClr val="bg1"/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 smtClean="0">
                <a:solidFill>
                  <a:schemeClr val="bg1"/>
                </a:solidFill>
              </a:rPr>
              <a:t>altavoces</a:t>
            </a:r>
            <a:endParaRPr lang="es-ES_tradnl" sz="1600" dirty="0">
              <a:solidFill>
                <a:schemeClr val="bg1"/>
              </a:solidFill>
            </a:endParaRPr>
          </a:p>
        </p:txBody>
      </p:sp>
      <p:sp>
        <p:nvSpPr>
          <p:cNvPr id="70" name="Rectángulo redondeado 69"/>
          <p:cNvSpPr/>
          <p:nvPr/>
        </p:nvSpPr>
        <p:spPr>
          <a:xfrm>
            <a:off x="7526626" y="5817796"/>
            <a:ext cx="1371600" cy="463137"/>
          </a:xfrm>
          <a:prstGeom prst="roundRect">
            <a:avLst/>
          </a:prstGeom>
          <a:gradFill flip="none" rotWithShape="1">
            <a:gsLst>
              <a:gs pos="100000">
                <a:srgbClr val="1986A4">
                  <a:lumMod val="85000"/>
                  <a:lumOff val="15000"/>
                </a:srgbClr>
              </a:gs>
              <a:gs pos="100000">
                <a:schemeClr val="bg1"/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>
                <a:solidFill>
                  <a:schemeClr val="bg1"/>
                </a:solidFill>
              </a:rPr>
              <a:t>a</a:t>
            </a:r>
            <a:r>
              <a:rPr lang="es-ES_tradnl" sz="1600" dirty="0" smtClean="0">
                <a:solidFill>
                  <a:schemeClr val="bg1"/>
                </a:solidFill>
              </a:rPr>
              <a:t>nuncios tradicionales</a:t>
            </a:r>
            <a:endParaRPr lang="es-ES_tradnl" sz="1600" dirty="0">
              <a:solidFill>
                <a:schemeClr val="bg1"/>
              </a:solidFill>
            </a:endParaRPr>
          </a:p>
        </p:txBody>
      </p:sp>
      <p:sp>
        <p:nvSpPr>
          <p:cNvPr id="71" name="Rectángulo redondeado 70"/>
          <p:cNvSpPr/>
          <p:nvPr/>
        </p:nvSpPr>
        <p:spPr>
          <a:xfrm>
            <a:off x="3133882" y="5806778"/>
            <a:ext cx="1371600" cy="463137"/>
          </a:xfrm>
          <a:prstGeom prst="roundRect">
            <a:avLst/>
          </a:prstGeom>
          <a:gradFill flip="none" rotWithShape="1">
            <a:gsLst>
              <a:gs pos="100000">
                <a:srgbClr val="1986A4">
                  <a:lumMod val="85000"/>
                  <a:lumOff val="15000"/>
                </a:srgbClr>
              </a:gs>
              <a:gs pos="100000">
                <a:schemeClr val="bg1"/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 smtClean="0">
                <a:solidFill>
                  <a:schemeClr val="bg1"/>
                </a:solidFill>
              </a:rPr>
              <a:t>Twitter</a:t>
            </a:r>
            <a:endParaRPr lang="es-ES_tradnl" sz="1600" dirty="0">
              <a:solidFill>
                <a:schemeClr val="bg1"/>
              </a:solidFill>
            </a:endParaRPr>
          </a:p>
        </p:txBody>
      </p:sp>
      <p:sp>
        <p:nvSpPr>
          <p:cNvPr id="72" name="Rectángulo redondeado 71"/>
          <p:cNvSpPr/>
          <p:nvPr/>
        </p:nvSpPr>
        <p:spPr>
          <a:xfrm>
            <a:off x="1669634" y="5170845"/>
            <a:ext cx="1371600" cy="463137"/>
          </a:xfrm>
          <a:prstGeom prst="roundRect">
            <a:avLst/>
          </a:prstGeom>
          <a:gradFill flip="none" rotWithShape="1">
            <a:gsLst>
              <a:gs pos="100000">
                <a:srgbClr val="1986A4">
                  <a:lumMod val="85000"/>
                  <a:lumOff val="15000"/>
                </a:srgbClr>
              </a:gs>
              <a:gs pos="100000">
                <a:schemeClr val="bg1"/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smtClean="0">
                <a:solidFill>
                  <a:schemeClr val="bg1"/>
                </a:solidFill>
              </a:rPr>
              <a:t>columnas</a:t>
            </a:r>
            <a:endParaRPr lang="es-ES_tradnl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23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20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redondeado 7"/>
          <p:cNvSpPr/>
          <p:nvPr/>
        </p:nvSpPr>
        <p:spPr>
          <a:xfrm>
            <a:off x="278976" y="1511569"/>
            <a:ext cx="1625603" cy="457200"/>
          </a:xfrm>
          <a:prstGeom prst="roundRect">
            <a:avLst/>
          </a:prstGeom>
          <a:solidFill>
            <a:srgbClr val="938B87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solidFill>
                  <a:srgbClr val="000000"/>
                </a:solidFill>
                <a:latin typeface="Abadi MT Condensed Light"/>
                <a:cs typeface="Abadi MT Condensed Light"/>
              </a:rPr>
              <a:t>Objetivo</a:t>
            </a:r>
            <a:endParaRPr lang="es-ES" sz="2000" dirty="0">
              <a:solidFill>
                <a:srgbClr val="000000"/>
              </a:solidFill>
              <a:latin typeface="Abadi MT Condensed Light"/>
              <a:cs typeface="Abadi MT Condensed Light"/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2504241" y="1514327"/>
            <a:ext cx="1625603" cy="457200"/>
          </a:xfrm>
          <a:prstGeom prst="roundRect">
            <a:avLst/>
          </a:prstGeom>
          <a:solidFill>
            <a:srgbClr val="E7862C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>
                <a:solidFill>
                  <a:srgbClr val="000000"/>
                </a:solidFill>
                <a:latin typeface="Abadi MT Condensed Light"/>
                <a:cs typeface="Abadi MT Condensed Light"/>
              </a:rPr>
              <a:t>A</a:t>
            </a:r>
            <a:r>
              <a:rPr lang="es-ES" sz="2000" dirty="0" smtClean="0">
                <a:solidFill>
                  <a:srgbClr val="000000"/>
                </a:solidFill>
                <a:latin typeface="Abadi MT Condensed Light"/>
                <a:cs typeface="Abadi MT Condensed Light"/>
              </a:rPr>
              <a:t>udiencias</a:t>
            </a:r>
            <a:endParaRPr lang="es-ES" sz="2000" dirty="0">
              <a:solidFill>
                <a:srgbClr val="000000"/>
              </a:solidFill>
              <a:latin typeface="Abadi MT Condensed Light"/>
              <a:cs typeface="Abadi MT Condensed Light"/>
            </a:endParaRPr>
          </a:p>
        </p:txBody>
      </p:sp>
      <p:sp>
        <p:nvSpPr>
          <p:cNvPr id="13" name="Rectángulo redondeado 12"/>
          <p:cNvSpPr/>
          <p:nvPr/>
        </p:nvSpPr>
        <p:spPr>
          <a:xfrm>
            <a:off x="2402641" y="2202131"/>
            <a:ext cx="1828800" cy="1005840"/>
          </a:xfrm>
          <a:prstGeom prst="roundRect">
            <a:avLst/>
          </a:prstGeom>
          <a:solidFill>
            <a:srgbClr val="E7862C"/>
          </a:solidFill>
          <a:ln>
            <a:solidFill>
              <a:srgbClr val="938B87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latin typeface="Abadi MT Condensed Light"/>
                <a:cs typeface="Abadi MT Condensed Light"/>
              </a:rPr>
              <a:t>Ciudadanía de </a:t>
            </a:r>
            <a:r>
              <a:rPr lang="es-ES" sz="2000" dirty="0" err="1" smtClean="0">
                <a:latin typeface="Abadi MT Condensed Light"/>
                <a:cs typeface="Abadi MT Condensed Light"/>
              </a:rPr>
              <a:t>Loíza</a:t>
            </a:r>
            <a:endParaRPr lang="es-ES" sz="2000" dirty="0">
              <a:latin typeface="Abadi MT Condensed Light"/>
              <a:cs typeface="Abadi MT Condensed Light"/>
            </a:endParaRPr>
          </a:p>
        </p:txBody>
      </p:sp>
      <p:sp>
        <p:nvSpPr>
          <p:cNvPr id="18" name="Rectángulo redondeado 17"/>
          <p:cNvSpPr/>
          <p:nvPr/>
        </p:nvSpPr>
        <p:spPr>
          <a:xfrm>
            <a:off x="4837197" y="1517085"/>
            <a:ext cx="1625603" cy="457200"/>
          </a:xfrm>
          <a:prstGeom prst="roundRect">
            <a:avLst/>
          </a:prstGeom>
          <a:solidFill>
            <a:srgbClr val="1986A4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solidFill>
                  <a:srgbClr val="000000"/>
                </a:solidFill>
                <a:latin typeface="Abadi MT Condensed Light"/>
                <a:cs typeface="Abadi MT Condensed Light"/>
              </a:rPr>
              <a:t>Estrategia</a:t>
            </a:r>
            <a:endParaRPr lang="es-ES" sz="2000" dirty="0">
              <a:solidFill>
                <a:srgbClr val="000000"/>
              </a:solidFill>
              <a:latin typeface="Abadi MT Condensed Light"/>
              <a:cs typeface="Abadi MT Condensed Light"/>
            </a:endParaRPr>
          </a:p>
        </p:txBody>
      </p:sp>
      <p:sp>
        <p:nvSpPr>
          <p:cNvPr id="19" name="Rectángulo redondeado 18"/>
          <p:cNvSpPr/>
          <p:nvPr/>
        </p:nvSpPr>
        <p:spPr>
          <a:xfrm>
            <a:off x="7224168" y="1499750"/>
            <a:ext cx="1625603" cy="457200"/>
          </a:xfrm>
          <a:prstGeom prst="roundRect">
            <a:avLst/>
          </a:prstGeom>
          <a:solidFill>
            <a:srgbClr val="CDD92D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solidFill>
                  <a:schemeClr val="tx1"/>
                </a:solidFill>
                <a:latin typeface="Abadi MT Condensed Light"/>
                <a:cs typeface="Abadi MT Condensed Light"/>
              </a:rPr>
              <a:t>Mensaje</a:t>
            </a:r>
            <a:endParaRPr lang="es-ES" sz="2000" dirty="0">
              <a:solidFill>
                <a:schemeClr val="tx1"/>
              </a:solidFill>
              <a:latin typeface="Abadi MT Condensed Light"/>
              <a:cs typeface="Abadi MT Condensed Light"/>
            </a:endParaRPr>
          </a:p>
        </p:txBody>
      </p: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0" y="117756"/>
            <a:ext cx="9144000" cy="1143000"/>
          </a:xfrm>
        </p:spPr>
        <p:txBody>
          <a:bodyPr>
            <a:noAutofit/>
          </a:bodyPr>
          <a:lstStyle/>
          <a:p>
            <a:r>
              <a:rPr lang="es-ES_tradnl" b="1" dirty="0" smtClean="0">
                <a:solidFill>
                  <a:schemeClr val="bg1"/>
                </a:solidFill>
                <a:latin typeface="Arial"/>
                <a:cs typeface="Arial"/>
              </a:rPr>
              <a:t>Elementos de la comunicación</a:t>
            </a:r>
            <a:endParaRPr lang="es-ES_tradnl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8" name="Rectángulo redondeado 37"/>
          <p:cNvSpPr/>
          <p:nvPr/>
        </p:nvSpPr>
        <p:spPr>
          <a:xfrm>
            <a:off x="210149" y="2842516"/>
            <a:ext cx="1828800" cy="1005840"/>
          </a:xfrm>
          <a:prstGeom prst="roundRect">
            <a:avLst/>
          </a:prstGeom>
          <a:solidFill>
            <a:srgbClr val="938B87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solidFill>
                  <a:srgbClr val="000000"/>
                </a:solidFill>
                <a:latin typeface="Abadi MT Condensed Light"/>
                <a:cs typeface="Abadi MT Condensed Light"/>
              </a:rPr>
              <a:t>Informar, educar</a:t>
            </a:r>
            <a:endParaRPr lang="es-ES" sz="2000" dirty="0">
              <a:solidFill>
                <a:srgbClr val="000000"/>
              </a:solidFill>
              <a:latin typeface="Abadi MT Condensed Light"/>
              <a:cs typeface="Abadi MT Condensed Light"/>
            </a:endParaRPr>
          </a:p>
        </p:txBody>
      </p:sp>
      <p:sp>
        <p:nvSpPr>
          <p:cNvPr id="41" name="Rectángulo redondeado 40"/>
          <p:cNvSpPr/>
          <p:nvPr/>
        </p:nvSpPr>
        <p:spPr>
          <a:xfrm>
            <a:off x="4762605" y="2202131"/>
            <a:ext cx="1828800" cy="1005840"/>
          </a:xfrm>
          <a:prstGeom prst="roundRect">
            <a:avLst/>
          </a:prstGeom>
          <a:solidFill>
            <a:srgbClr val="1986A4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solidFill>
                  <a:srgbClr val="000000"/>
                </a:solidFill>
                <a:latin typeface="Abadi MT Condensed Light"/>
                <a:cs typeface="Abadi MT Condensed Light"/>
              </a:rPr>
              <a:t>Boletín</a:t>
            </a:r>
            <a:endParaRPr lang="es-ES" sz="2000" dirty="0">
              <a:solidFill>
                <a:srgbClr val="000000"/>
              </a:solidFill>
              <a:latin typeface="Abadi MT Condensed Light"/>
              <a:cs typeface="Abadi MT Condensed Light"/>
            </a:endParaRPr>
          </a:p>
        </p:txBody>
      </p:sp>
      <p:sp>
        <p:nvSpPr>
          <p:cNvPr id="43" name="Rectángulo redondeado 42"/>
          <p:cNvSpPr/>
          <p:nvPr/>
        </p:nvSpPr>
        <p:spPr>
          <a:xfrm>
            <a:off x="7138037" y="2842516"/>
            <a:ext cx="1828800" cy="1005840"/>
          </a:xfrm>
          <a:prstGeom prst="roundRect">
            <a:avLst/>
          </a:prstGeom>
          <a:solidFill>
            <a:srgbClr val="CDD92D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solidFill>
                  <a:schemeClr val="tx1"/>
                </a:solidFill>
                <a:latin typeface="Abadi MT Condensed Light"/>
                <a:cs typeface="Abadi MT Condensed Light"/>
              </a:rPr>
              <a:t>Juntos podemos actuar ante el cambio climático</a:t>
            </a:r>
            <a:endParaRPr lang="es-ES" sz="1600" dirty="0">
              <a:solidFill>
                <a:schemeClr val="tx1"/>
              </a:solidFill>
              <a:latin typeface="Abadi MT Condensed Light"/>
              <a:cs typeface="Abadi MT Condensed Light"/>
            </a:endParaRPr>
          </a:p>
        </p:txBody>
      </p:sp>
      <p:sp>
        <p:nvSpPr>
          <p:cNvPr id="44" name="Rectángulo redondeado 43"/>
          <p:cNvSpPr/>
          <p:nvPr/>
        </p:nvSpPr>
        <p:spPr>
          <a:xfrm>
            <a:off x="2402641" y="3319876"/>
            <a:ext cx="1828800" cy="1005840"/>
          </a:xfrm>
          <a:prstGeom prst="roundRect">
            <a:avLst/>
          </a:prstGeom>
          <a:solidFill>
            <a:srgbClr val="E7862C"/>
          </a:solidFill>
          <a:ln>
            <a:solidFill>
              <a:srgbClr val="938B87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latin typeface="Abadi MT Condensed Light"/>
                <a:cs typeface="Abadi MT Condensed Light"/>
              </a:rPr>
              <a:t>Líderes comunitarios</a:t>
            </a:r>
            <a:endParaRPr lang="es-ES" sz="2000" dirty="0">
              <a:latin typeface="Abadi MT Condensed Light"/>
              <a:cs typeface="Abadi MT Condensed Light"/>
            </a:endParaRPr>
          </a:p>
        </p:txBody>
      </p:sp>
      <p:sp>
        <p:nvSpPr>
          <p:cNvPr id="45" name="Rectángulo redondeado 44"/>
          <p:cNvSpPr/>
          <p:nvPr/>
        </p:nvSpPr>
        <p:spPr>
          <a:xfrm>
            <a:off x="210149" y="3957024"/>
            <a:ext cx="1828800" cy="1005840"/>
          </a:xfrm>
          <a:prstGeom prst="roundRect">
            <a:avLst/>
          </a:prstGeom>
          <a:solidFill>
            <a:srgbClr val="938B87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rgbClr val="000000"/>
                </a:solidFill>
                <a:latin typeface="Abadi MT Condensed Light"/>
                <a:cs typeface="Abadi MT Condensed Light"/>
              </a:rPr>
              <a:t>Sentido de pertenencia y apoderamiento</a:t>
            </a:r>
            <a:endParaRPr lang="es-ES" dirty="0">
              <a:solidFill>
                <a:srgbClr val="000000"/>
              </a:solidFill>
              <a:latin typeface="Abadi MT Condensed Light"/>
              <a:cs typeface="Abadi MT Condensed Light"/>
            </a:endParaRPr>
          </a:p>
        </p:txBody>
      </p:sp>
      <p:sp>
        <p:nvSpPr>
          <p:cNvPr id="46" name="Rectángulo redondeado 45"/>
          <p:cNvSpPr/>
          <p:nvPr/>
        </p:nvSpPr>
        <p:spPr>
          <a:xfrm>
            <a:off x="4787667" y="3341415"/>
            <a:ext cx="1828800" cy="1005840"/>
          </a:xfrm>
          <a:prstGeom prst="roundRect">
            <a:avLst/>
          </a:prstGeom>
          <a:solidFill>
            <a:srgbClr val="1986A4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solidFill>
                  <a:srgbClr val="000000"/>
                </a:solidFill>
                <a:latin typeface="Abadi MT Condensed Light"/>
                <a:cs typeface="Abadi MT Condensed Light"/>
              </a:rPr>
              <a:t>Camisetas</a:t>
            </a:r>
            <a:endParaRPr lang="es-ES" sz="2000" dirty="0">
              <a:solidFill>
                <a:srgbClr val="000000"/>
              </a:solidFill>
              <a:latin typeface="Abadi MT Condensed Light"/>
              <a:cs typeface="Abadi MT Condensed Light"/>
            </a:endParaRPr>
          </a:p>
        </p:txBody>
      </p:sp>
      <p:sp>
        <p:nvSpPr>
          <p:cNvPr id="47" name="Rectángulo redondeado 46"/>
          <p:cNvSpPr/>
          <p:nvPr/>
        </p:nvSpPr>
        <p:spPr>
          <a:xfrm>
            <a:off x="7138037" y="3960261"/>
            <a:ext cx="1828800" cy="1005840"/>
          </a:xfrm>
          <a:prstGeom prst="roundRect">
            <a:avLst/>
          </a:prstGeom>
          <a:solidFill>
            <a:srgbClr val="CDD92D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solidFill>
                  <a:schemeClr val="tx1"/>
                </a:solidFill>
                <a:latin typeface="Abadi MT Condensed Light"/>
                <a:cs typeface="Abadi MT Condensed Light"/>
              </a:rPr>
              <a:t>Estamos unidos y activos</a:t>
            </a:r>
            <a:endParaRPr lang="es-ES" sz="2000" dirty="0">
              <a:solidFill>
                <a:schemeClr val="tx1"/>
              </a:solidFill>
              <a:latin typeface="Abadi MT Condensed Light"/>
              <a:cs typeface="Abadi MT Condensed Light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564757" y="75088"/>
            <a:ext cx="8229600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err="1" smtClean="0">
                <a:solidFill>
                  <a:srgbClr val="938B87"/>
                </a:solidFill>
                <a:latin typeface="Arial" charset="0"/>
                <a:ea typeface="Arial" charset="0"/>
                <a:cs typeface="Arial" charset="0"/>
              </a:rPr>
              <a:t>Por</a:t>
            </a:r>
            <a:r>
              <a:rPr lang="en-US" sz="4000" b="1" dirty="0" smtClean="0">
                <a:solidFill>
                  <a:srgbClr val="938B87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4000" b="1" dirty="0" err="1" smtClean="0">
                <a:solidFill>
                  <a:srgbClr val="938B87"/>
                </a:solidFill>
                <a:latin typeface="Arial" charset="0"/>
                <a:ea typeface="Arial" charset="0"/>
                <a:cs typeface="Arial" charset="0"/>
              </a:rPr>
              <a:t>dónde</a:t>
            </a:r>
            <a:r>
              <a:rPr lang="en-US" sz="4000" b="1" dirty="0" smtClean="0">
                <a:solidFill>
                  <a:srgbClr val="938B87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4000" b="1" dirty="0" err="1" smtClean="0">
                <a:solidFill>
                  <a:srgbClr val="938B87"/>
                </a:solidFill>
                <a:latin typeface="Arial" charset="0"/>
                <a:ea typeface="Arial" charset="0"/>
                <a:cs typeface="Arial" charset="0"/>
              </a:rPr>
              <a:t>vamos</a:t>
            </a:r>
            <a:endParaRPr lang="en-US" sz="4000" b="1" dirty="0">
              <a:solidFill>
                <a:srgbClr val="938B87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0" name="Rectángulo redondeado 43"/>
          <p:cNvSpPr/>
          <p:nvPr/>
        </p:nvSpPr>
        <p:spPr>
          <a:xfrm>
            <a:off x="2481679" y="4437620"/>
            <a:ext cx="1828800" cy="1005840"/>
          </a:xfrm>
          <a:prstGeom prst="roundRect">
            <a:avLst/>
          </a:prstGeom>
          <a:solidFill>
            <a:srgbClr val="E7862C"/>
          </a:solidFill>
          <a:ln>
            <a:solidFill>
              <a:srgbClr val="938B87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badi MT Condensed Light"/>
                <a:cs typeface="Abadi MT Condensed Light"/>
              </a:rPr>
              <a:t>Vecinos de apartamentos (población flotante)</a:t>
            </a:r>
            <a:endParaRPr lang="es-ES" dirty="0">
              <a:latin typeface="Abadi MT Condensed Light"/>
              <a:cs typeface="Abadi MT Condensed Light"/>
            </a:endParaRPr>
          </a:p>
        </p:txBody>
      </p:sp>
      <p:sp>
        <p:nvSpPr>
          <p:cNvPr id="22" name="Rectángulo redondeado 45"/>
          <p:cNvSpPr/>
          <p:nvPr/>
        </p:nvSpPr>
        <p:spPr>
          <a:xfrm>
            <a:off x="4787667" y="4437620"/>
            <a:ext cx="1828800" cy="1005840"/>
          </a:xfrm>
          <a:prstGeom prst="roundRect">
            <a:avLst/>
          </a:prstGeom>
          <a:solidFill>
            <a:srgbClr val="1986A4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solidFill>
                  <a:srgbClr val="000000"/>
                </a:solidFill>
                <a:latin typeface="Abadi MT Condensed Light"/>
                <a:cs typeface="Abadi MT Condensed Light"/>
              </a:rPr>
              <a:t> Facebook</a:t>
            </a:r>
            <a:endParaRPr lang="es-ES" sz="2000" dirty="0">
              <a:solidFill>
                <a:srgbClr val="000000"/>
              </a:solidFill>
              <a:latin typeface="Abadi MT Condensed Light"/>
              <a:cs typeface="Abadi MT Condensed Light"/>
            </a:endParaRPr>
          </a:p>
        </p:txBody>
      </p:sp>
      <p:sp>
        <p:nvSpPr>
          <p:cNvPr id="23" name="Rectángulo redondeado 46"/>
          <p:cNvSpPr/>
          <p:nvPr/>
        </p:nvSpPr>
        <p:spPr>
          <a:xfrm>
            <a:off x="4787667" y="5555365"/>
            <a:ext cx="1828800" cy="1005840"/>
          </a:xfrm>
          <a:prstGeom prst="roundRect">
            <a:avLst/>
          </a:prstGeom>
          <a:solidFill>
            <a:srgbClr val="1986A4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solidFill>
                  <a:schemeClr val="tx1"/>
                </a:solidFill>
                <a:latin typeface="Abadi MT Condensed Light"/>
                <a:cs typeface="Abadi MT Condensed Light"/>
              </a:rPr>
              <a:t> Reuniones</a:t>
            </a:r>
            <a:endParaRPr lang="es-ES" sz="2000" dirty="0">
              <a:solidFill>
                <a:schemeClr val="tx1"/>
              </a:solidFill>
              <a:latin typeface="Abadi MT Condensed Light"/>
              <a:cs typeface="Abadi MT Condensed Light"/>
            </a:endParaRPr>
          </a:p>
        </p:txBody>
      </p:sp>
      <p:sp>
        <p:nvSpPr>
          <p:cNvPr id="25" name="Rectángulo redondeado 43"/>
          <p:cNvSpPr/>
          <p:nvPr/>
        </p:nvSpPr>
        <p:spPr>
          <a:xfrm>
            <a:off x="2481679" y="5555365"/>
            <a:ext cx="1828800" cy="1005840"/>
          </a:xfrm>
          <a:prstGeom prst="roundRect">
            <a:avLst/>
          </a:prstGeom>
          <a:solidFill>
            <a:srgbClr val="E7862C"/>
          </a:solidFill>
          <a:ln>
            <a:solidFill>
              <a:srgbClr val="938B87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smtClean="0">
                <a:latin typeface="Abadi MT Condensed Light"/>
                <a:cs typeface="Abadi MT Condensed Light"/>
              </a:rPr>
              <a:t>Representantes del gobierno</a:t>
            </a:r>
            <a:endParaRPr lang="es-ES" sz="2000" dirty="0">
              <a:latin typeface="Abadi MT Condensed Light"/>
              <a:cs typeface="Abadi MT Condensed Light"/>
            </a:endParaRPr>
          </a:p>
        </p:txBody>
      </p:sp>
      <p:cxnSp>
        <p:nvCxnSpPr>
          <p:cNvPr id="4" name="Conector recto de flecha 3"/>
          <p:cNvCxnSpPr/>
          <p:nvPr/>
        </p:nvCxnSpPr>
        <p:spPr>
          <a:xfrm>
            <a:off x="4241035" y="2842516"/>
            <a:ext cx="546632" cy="271284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de flecha 31"/>
          <p:cNvCxnSpPr/>
          <p:nvPr/>
        </p:nvCxnSpPr>
        <p:spPr>
          <a:xfrm>
            <a:off x="4270436" y="4087574"/>
            <a:ext cx="438193" cy="157969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de flecha 33"/>
          <p:cNvCxnSpPr/>
          <p:nvPr/>
        </p:nvCxnSpPr>
        <p:spPr>
          <a:xfrm>
            <a:off x="4347909" y="5384784"/>
            <a:ext cx="370314" cy="4972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9705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b="1" dirty="0" err="1" smtClean="0"/>
              <a:t>Por</a:t>
            </a:r>
            <a:r>
              <a:rPr lang="en-US" b="1" dirty="0" smtClean="0"/>
              <a:t> </a:t>
            </a:r>
            <a:r>
              <a:rPr lang="en-US" b="1" dirty="0" err="1" smtClean="0"/>
              <a:t>dónde</a:t>
            </a:r>
            <a:r>
              <a:rPr lang="en-US" b="1" dirty="0" smtClean="0"/>
              <a:t> </a:t>
            </a:r>
            <a:r>
              <a:rPr lang="en-US" b="1" dirty="0" err="1" smtClean="0"/>
              <a:t>vamos</a:t>
            </a:r>
            <a:endParaRPr lang="en-US" b="1" dirty="0"/>
          </a:p>
        </p:txBody>
      </p:sp>
      <p:pic>
        <p:nvPicPr>
          <p:cNvPr id="3" name="Picture 2" descr="IMG_7897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434" y="1417639"/>
            <a:ext cx="3805725" cy="5074301"/>
          </a:xfrm>
          <a:prstGeom prst="rect">
            <a:avLst/>
          </a:prstGeom>
        </p:spPr>
      </p:pic>
      <p:pic>
        <p:nvPicPr>
          <p:cNvPr id="9" name="Picture 1" descr="portadaBOLETIN loíza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59415" y="1417638"/>
            <a:ext cx="3627385" cy="5074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703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_tradnl" b="1" dirty="0" smtClean="0">
                <a:solidFill>
                  <a:srgbClr val="FFFFFF"/>
                </a:solidFill>
              </a:rPr>
              <a:t>Lecciones y validaciones</a:t>
            </a:r>
            <a:endParaRPr lang="es-ES_tradnl" b="1" dirty="0">
              <a:solidFill>
                <a:srgbClr val="FFFFFF"/>
              </a:solidFill>
            </a:endParaRPr>
          </a:p>
        </p:txBody>
      </p:sp>
      <p:grpSp>
        <p:nvGrpSpPr>
          <p:cNvPr id="7" name="Agrupar 6"/>
          <p:cNvGrpSpPr/>
          <p:nvPr/>
        </p:nvGrpSpPr>
        <p:grpSpPr>
          <a:xfrm>
            <a:off x="0" y="1638795"/>
            <a:ext cx="4453247" cy="1223158"/>
            <a:chOff x="0" y="1638795"/>
            <a:chExt cx="4453247" cy="1223158"/>
          </a:xfrm>
        </p:grpSpPr>
        <p:sp>
          <p:nvSpPr>
            <p:cNvPr id="6" name="Rectángulo 5"/>
            <p:cNvSpPr/>
            <p:nvPr/>
          </p:nvSpPr>
          <p:spPr>
            <a:xfrm>
              <a:off x="0" y="1638795"/>
              <a:ext cx="4453247" cy="12231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5" name="CuadroTexto 4"/>
            <p:cNvSpPr txBox="1"/>
            <p:nvPr/>
          </p:nvSpPr>
          <p:spPr>
            <a:xfrm>
              <a:off x="166254" y="1745674"/>
              <a:ext cx="409698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charset="0"/>
                <a:buChar char="•"/>
              </a:pPr>
              <a:r>
                <a:rPr lang="es-ES_tradnl" sz="2000" b="1" dirty="0" smtClean="0">
                  <a:solidFill>
                    <a:srgbClr val="938B87"/>
                  </a:solidFill>
                </a:rPr>
                <a:t>Es indispensable escuchar para:</a:t>
              </a:r>
            </a:p>
            <a:p>
              <a:pPr marL="800100" lvl="1" indent="-342900">
                <a:buFont typeface="Arial" charset="0"/>
                <a:buChar char="•"/>
              </a:pPr>
              <a:r>
                <a:rPr lang="es-ES_tradnl" sz="2000" b="1" dirty="0">
                  <a:solidFill>
                    <a:srgbClr val="938B87"/>
                  </a:solidFill>
                </a:rPr>
                <a:t>c</a:t>
              </a:r>
              <a:r>
                <a:rPr lang="es-ES_tradnl" sz="2000" b="1" dirty="0" smtClean="0">
                  <a:solidFill>
                    <a:srgbClr val="938B87"/>
                  </a:solidFill>
                </a:rPr>
                <a:t>onocer </a:t>
              </a:r>
              <a:endParaRPr lang="es-ES_tradnl" sz="2000" b="1" dirty="0">
                <a:solidFill>
                  <a:srgbClr val="938B87"/>
                </a:solidFill>
              </a:endParaRPr>
            </a:p>
            <a:p>
              <a:pPr marL="800100" lvl="1" indent="-342900">
                <a:buFont typeface="Arial" charset="0"/>
                <a:buChar char="•"/>
              </a:pPr>
              <a:r>
                <a:rPr lang="es-ES_tradnl" sz="2000" b="1" dirty="0" smtClean="0">
                  <a:solidFill>
                    <a:srgbClr val="938B87"/>
                  </a:solidFill>
                </a:rPr>
                <a:t>generar confianza </a:t>
              </a:r>
              <a:endParaRPr lang="es-ES_tradnl" sz="2000" b="1" dirty="0">
                <a:solidFill>
                  <a:srgbClr val="938B87"/>
                </a:solidFill>
              </a:endParaRPr>
            </a:p>
          </p:txBody>
        </p:sp>
      </p:grpSp>
      <p:grpSp>
        <p:nvGrpSpPr>
          <p:cNvPr id="11" name="Agrupar 10"/>
          <p:cNvGrpSpPr/>
          <p:nvPr/>
        </p:nvGrpSpPr>
        <p:grpSpPr>
          <a:xfrm>
            <a:off x="0" y="3270900"/>
            <a:ext cx="4453247" cy="1223158"/>
            <a:chOff x="0" y="1638795"/>
            <a:chExt cx="4453247" cy="1223158"/>
          </a:xfrm>
        </p:grpSpPr>
        <p:sp>
          <p:nvSpPr>
            <p:cNvPr id="12" name="Rectángulo 11"/>
            <p:cNvSpPr/>
            <p:nvPr/>
          </p:nvSpPr>
          <p:spPr>
            <a:xfrm>
              <a:off x="0" y="1638795"/>
              <a:ext cx="4453247" cy="12231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13" name="CuadroTexto 12"/>
            <p:cNvSpPr txBox="1"/>
            <p:nvPr/>
          </p:nvSpPr>
          <p:spPr>
            <a:xfrm>
              <a:off x="166253" y="1896431"/>
              <a:ext cx="409698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charset="0"/>
                <a:buChar char="•"/>
              </a:pPr>
              <a:r>
                <a:rPr lang="es-ES_tradnl" sz="2000" b="1" dirty="0">
                  <a:solidFill>
                    <a:srgbClr val="938B87"/>
                  </a:solidFill>
                </a:rPr>
                <a:t>Transparencia en la gestión de </a:t>
              </a:r>
              <a:r>
                <a:rPr lang="es-ES_tradnl" sz="2000" b="1" dirty="0" smtClean="0">
                  <a:solidFill>
                    <a:srgbClr val="938B87"/>
                  </a:solidFill>
                </a:rPr>
                <a:t>información.</a:t>
              </a:r>
              <a:endParaRPr lang="es-ES_tradnl" sz="2000" b="1" dirty="0">
                <a:solidFill>
                  <a:srgbClr val="938B87"/>
                </a:solidFill>
              </a:endParaRPr>
            </a:p>
          </p:txBody>
        </p:sp>
      </p:grpSp>
      <p:grpSp>
        <p:nvGrpSpPr>
          <p:cNvPr id="15" name="Agrupar 14"/>
          <p:cNvGrpSpPr/>
          <p:nvPr/>
        </p:nvGrpSpPr>
        <p:grpSpPr>
          <a:xfrm>
            <a:off x="-1" y="4903005"/>
            <a:ext cx="4453247" cy="1223158"/>
            <a:chOff x="0" y="1638795"/>
            <a:chExt cx="4453247" cy="1223158"/>
          </a:xfrm>
        </p:grpSpPr>
        <p:sp>
          <p:nvSpPr>
            <p:cNvPr id="16" name="Rectángulo 15"/>
            <p:cNvSpPr/>
            <p:nvPr/>
          </p:nvSpPr>
          <p:spPr>
            <a:xfrm>
              <a:off x="0" y="1638795"/>
              <a:ext cx="4453247" cy="12231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17" name="CuadroTexto 16"/>
            <p:cNvSpPr txBox="1"/>
            <p:nvPr/>
          </p:nvSpPr>
          <p:spPr>
            <a:xfrm>
              <a:off x="166253" y="1896431"/>
              <a:ext cx="409698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charset="0"/>
                <a:buChar char="•"/>
              </a:pPr>
              <a:r>
                <a:rPr lang="es-ES_tradnl" sz="2000" b="1" dirty="0">
                  <a:solidFill>
                    <a:srgbClr val="938B87"/>
                  </a:solidFill>
                </a:rPr>
                <a:t>Apertura al compartir de conocimiento en dos </a:t>
              </a:r>
              <a:r>
                <a:rPr lang="es-ES_tradnl" sz="2000" b="1" dirty="0" smtClean="0">
                  <a:solidFill>
                    <a:srgbClr val="938B87"/>
                  </a:solidFill>
                </a:rPr>
                <a:t>vías.</a:t>
              </a:r>
              <a:endParaRPr lang="es-ES_tradnl" sz="2000" b="1" dirty="0">
                <a:solidFill>
                  <a:srgbClr val="938B87"/>
                </a:solidFill>
              </a:endParaRPr>
            </a:p>
          </p:txBody>
        </p:sp>
      </p:grpSp>
      <p:grpSp>
        <p:nvGrpSpPr>
          <p:cNvPr id="18" name="Agrupar 17"/>
          <p:cNvGrpSpPr/>
          <p:nvPr/>
        </p:nvGrpSpPr>
        <p:grpSpPr>
          <a:xfrm>
            <a:off x="4690753" y="3270900"/>
            <a:ext cx="4453247" cy="1223158"/>
            <a:chOff x="0" y="1638795"/>
            <a:chExt cx="4453247" cy="1223158"/>
          </a:xfrm>
        </p:grpSpPr>
        <p:sp>
          <p:nvSpPr>
            <p:cNvPr id="19" name="Rectángulo 18"/>
            <p:cNvSpPr/>
            <p:nvPr/>
          </p:nvSpPr>
          <p:spPr>
            <a:xfrm>
              <a:off x="0" y="1638795"/>
              <a:ext cx="4453247" cy="12231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20" name="CuadroTexto 19"/>
            <p:cNvSpPr txBox="1"/>
            <p:nvPr/>
          </p:nvSpPr>
          <p:spPr>
            <a:xfrm>
              <a:off x="166253" y="1896431"/>
              <a:ext cx="409698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charset="0"/>
                <a:buChar char="•"/>
              </a:pPr>
              <a:r>
                <a:rPr lang="es-ES_tradnl" sz="2000" b="1" dirty="0">
                  <a:solidFill>
                    <a:srgbClr val="938B87"/>
                  </a:solidFill>
                </a:rPr>
                <a:t>Viabilizar la participación </a:t>
              </a:r>
              <a:r>
                <a:rPr lang="es-ES_tradnl" sz="2000" b="1" dirty="0" smtClean="0">
                  <a:solidFill>
                    <a:srgbClr val="938B87"/>
                  </a:solidFill>
                </a:rPr>
                <a:t>y potenciar el liderazgo en el tema</a:t>
              </a:r>
              <a:endParaRPr lang="es-ES_tradnl" sz="2000" b="1" dirty="0">
                <a:solidFill>
                  <a:srgbClr val="938B87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58568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861671" y="358587"/>
            <a:ext cx="7013388" cy="1479177"/>
          </a:xfrm>
        </p:spPr>
        <p:txBody>
          <a:bodyPr>
            <a:normAutofit/>
          </a:bodyPr>
          <a:lstStyle/>
          <a:p>
            <a:pPr algn="r"/>
            <a:r>
              <a:rPr lang="es-ES_tradnl" b="1" dirty="0" smtClean="0">
                <a:solidFill>
                  <a:srgbClr val="FFFFFF"/>
                </a:solidFill>
              </a:rPr>
              <a:t>Oportunidades para una próxima etapa</a:t>
            </a:r>
            <a:endParaRPr lang="es-ES_tradnl" b="1" dirty="0">
              <a:solidFill>
                <a:srgbClr val="FFFFFF"/>
              </a:solidFill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248892361"/>
              </p:ext>
            </p:extLst>
          </p:nvPr>
        </p:nvGraphicFramePr>
        <p:xfrm>
          <a:off x="1836950" y="1858486"/>
          <a:ext cx="7307050" cy="49995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839774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7800" y="274638"/>
            <a:ext cx="6748999" cy="1143000"/>
          </a:xfrm>
        </p:spPr>
        <p:txBody>
          <a:bodyPr/>
          <a:lstStyle/>
          <a:p>
            <a:pPr algn="r"/>
            <a:r>
              <a:rPr lang="es-ES_tradnl" b="1" dirty="0" smtClean="0">
                <a:solidFill>
                  <a:srgbClr val="1986A4"/>
                </a:solidFill>
                <a:latin typeface="Arial"/>
                <a:cs typeface="Arial"/>
              </a:rPr>
              <a:t>Contactos</a:t>
            </a:r>
            <a:endParaRPr lang="es-ES_tradnl" b="1" dirty="0">
              <a:solidFill>
                <a:srgbClr val="1986A4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9218" y="1957970"/>
            <a:ext cx="6748999" cy="4525963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cs typeface="Palatino"/>
              </a:rPr>
              <a:t>Dayani Centeno-Torres</a:t>
            </a:r>
          </a:p>
          <a:p>
            <a:pPr lvl="1">
              <a:buFont typeface="Courier New"/>
              <a:buChar char="o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cs typeface="Palatino"/>
              </a:rPr>
              <a:t>787-502-3107</a:t>
            </a:r>
          </a:p>
          <a:p>
            <a:pPr lvl="1">
              <a:buFont typeface="Courier New"/>
              <a:buChar char="o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cs typeface="Palatino"/>
                <a:hlinkClick r:id="rId3"/>
              </a:rPr>
              <a:t>dayanict@gmail.com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cs typeface="Palatino"/>
            </a:endParaRPr>
          </a:p>
          <a:p>
            <a:pPr>
              <a:buFont typeface="Courier New"/>
              <a:buChar char="o"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cs typeface="Palatino"/>
            </a:endParaRPr>
          </a:p>
          <a:p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Palatino"/>
              </a:rPr>
              <a:t>Sandra </a:t>
            </a:r>
            <a:r>
              <a:rPr lang="en-US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Palatino"/>
              </a:rPr>
              <a:t>Villerrael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cs typeface="Palatino"/>
            </a:endParaRPr>
          </a:p>
          <a:p>
            <a:pPr lvl="1">
              <a:buFont typeface="Courier New"/>
              <a:buChar char="o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Palatino"/>
              </a:rPr>
              <a:t>787-505-9043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cs typeface="Palatino"/>
            </a:endParaRPr>
          </a:p>
          <a:p>
            <a:pPr lvl="1">
              <a:buFont typeface="Courier New"/>
              <a:buChar char="o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Palatino"/>
                <a:hlinkClick r:id="rId4"/>
              </a:rPr>
              <a:t>sandraivillerrael@yahoo.com</a:t>
            </a: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cs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2992884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6779" y="274638"/>
            <a:ext cx="6814465" cy="1143000"/>
          </a:xfrm>
        </p:spPr>
        <p:txBody>
          <a:bodyPr/>
          <a:lstStyle/>
          <a:p>
            <a:pPr algn="r"/>
            <a:r>
              <a:rPr lang="es-ES_tradnl" b="1" dirty="0" smtClean="0">
                <a:solidFill>
                  <a:srgbClr val="FFFFFF"/>
                </a:solidFill>
                <a:latin typeface="Arial"/>
                <a:cs typeface="Arial"/>
              </a:rPr>
              <a:t>Proyecto</a:t>
            </a:r>
            <a:endParaRPr lang="es-ES_tradnl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9670" y="1381327"/>
            <a:ext cx="7056210" cy="926867"/>
          </a:xfrm>
          <a:solidFill>
            <a:srgbClr val="1986A4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_tradnl" sz="2400" dirty="0" smtClean="0">
                <a:solidFill>
                  <a:schemeClr val="bg1"/>
                </a:solidFill>
              </a:rPr>
              <a:t>Diseño de una campaña estratégica de medios y alcance comunitario sobre cambio climático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endParaRPr lang="es-ES_tradnl" sz="24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056779" y="2468066"/>
            <a:ext cx="681446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ES_tradnl" sz="3200" b="1" dirty="0" smtClean="0">
                <a:solidFill>
                  <a:srgbClr val="FFFFFF"/>
                </a:solidFill>
                <a:latin typeface="Arial"/>
                <a:cs typeface="Arial"/>
              </a:rPr>
              <a:t>Objetivos</a:t>
            </a:r>
            <a:endParaRPr lang="es-ES_tradnl" sz="32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180353" y="2720509"/>
            <a:ext cx="7690892" cy="38386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s-ES_tradnl" sz="19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499669" y="3630923"/>
            <a:ext cx="1920240" cy="1828800"/>
          </a:xfrm>
          <a:prstGeom prst="rect">
            <a:avLst/>
          </a:prstGeom>
          <a:solidFill>
            <a:srgbClr val="1986A4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_tradnl" sz="2400" dirty="0" smtClean="0">
                <a:solidFill>
                  <a:schemeClr val="bg1"/>
                </a:solidFill>
              </a:rPr>
              <a:t>1. Investigar conocimiento y necesidad sentida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102255" y="3611066"/>
            <a:ext cx="1920240" cy="1828800"/>
          </a:xfrm>
          <a:prstGeom prst="rect">
            <a:avLst/>
          </a:prstGeom>
          <a:solidFill>
            <a:srgbClr val="1986A4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_tradnl" sz="2400" dirty="0" smtClean="0">
                <a:solidFill>
                  <a:schemeClr val="bg1"/>
                </a:solidFill>
              </a:rPr>
              <a:t>2. Analizar </a:t>
            </a:r>
            <a:r>
              <a:rPr lang="es-ES_tradnl" sz="2400" dirty="0">
                <a:solidFill>
                  <a:schemeClr val="bg1"/>
                </a:solidFill>
              </a:rPr>
              <a:t>las estrategias </a:t>
            </a:r>
            <a:r>
              <a:rPr lang="es-ES_tradnl" sz="2400" dirty="0" smtClean="0">
                <a:solidFill>
                  <a:schemeClr val="bg1"/>
                </a:solidFill>
              </a:rPr>
              <a:t>de comunicación</a:t>
            </a:r>
            <a:endParaRPr lang="es-ES_tradnl" sz="2400" dirty="0">
              <a:solidFill>
                <a:schemeClr val="bg1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708791" y="3630923"/>
            <a:ext cx="1920240" cy="1828800"/>
          </a:xfrm>
          <a:prstGeom prst="rect">
            <a:avLst/>
          </a:prstGeom>
          <a:solidFill>
            <a:srgbClr val="1986A4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_tradnl" sz="2400" dirty="0" smtClean="0">
                <a:solidFill>
                  <a:schemeClr val="bg1"/>
                </a:solidFill>
              </a:rPr>
              <a:t>3. Diseñar </a:t>
            </a:r>
            <a:r>
              <a:rPr lang="es-ES_tradnl" sz="2400" dirty="0">
                <a:solidFill>
                  <a:schemeClr val="bg1"/>
                </a:solidFill>
              </a:rPr>
              <a:t>la </a:t>
            </a:r>
            <a:r>
              <a:rPr lang="es-ES_tradnl" sz="2400" dirty="0" smtClean="0">
                <a:solidFill>
                  <a:schemeClr val="bg1"/>
                </a:solidFill>
              </a:rPr>
              <a:t>campaña.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716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6779" y="244756"/>
            <a:ext cx="6814465" cy="1143000"/>
          </a:xfrm>
        </p:spPr>
        <p:txBody>
          <a:bodyPr>
            <a:normAutofit fontScale="90000"/>
          </a:bodyPr>
          <a:lstStyle/>
          <a:p>
            <a:pPr algn="r"/>
            <a:r>
              <a:rPr lang="es-ES_tradnl" b="1" dirty="0" smtClean="0">
                <a:solidFill>
                  <a:srgbClr val="FFFFFF"/>
                </a:solidFill>
                <a:latin typeface="Arial"/>
                <a:cs typeface="Arial"/>
              </a:rPr>
              <a:t>Nuestro acercamiento</a:t>
            </a:r>
            <a:br>
              <a:rPr lang="es-ES_tradnl" b="1" dirty="0" smtClean="0">
                <a:solidFill>
                  <a:srgbClr val="FFFFFF"/>
                </a:solidFill>
                <a:latin typeface="Arial"/>
                <a:cs typeface="Arial"/>
              </a:rPr>
            </a:br>
            <a:r>
              <a:rPr lang="es-ES_tradnl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endParaRPr lang="es-ES_tradnl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9059" y="2151529"/>
            <a:ext cx="7500470" cy="44076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200" dirty="0" smtClean="0">
                <a:solidFill>
                  <a:schemeClr val="bg1"/>
                </a:solidFill>
                <a:cs typeface="Arial"/>
              </a:rPr>
              <a:t>•Un </a:t>
            </a:r>
            <a:r>
              <a:rPr lang="en-US" sz="2200" dirty="0" err="1" smtClean="0">
                <a:solidFill>
                  <a:schemeClr val="bg1"/>
                </a:solidFill>
                <a:cs typeface="Arial"/>
              </a:rPr>
              <a:t>ejercicio</a:t>
            </a:r>
            <a:r>
              <a:rPr lang="en-US" sz="2200" dirty="0" smtClean="0">
                <a:solidFill>
                  <a:schemeClr val="bg1"/>
                </a:solidFill>
                <a:cs typeface="Arial"/>
              </a:rPr>
              <a:t> de </a:t>
            </a:r>
            <a:r>
              <a:rPr lang="en-US" sz="2200" dirty="0" err="1" smtClean="0">
                <a:solidFill>
                  <a:schemeClr val="bg1"/>
                </a:solidFill>
                <a:cs typeface="Arial"/>
              </a:rPr>
              <a:t>comunicación</a:t>
            </a:r>
            <a:r>
              <a:rPr lang="en-US" sz="22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cs typeface="Arial"/>
              </a:rPr>
              <a:t>orientado</a:t>
            </a:r>
            <a:r>
              <a:rPr lang="en-US" sz="2200" dirty="0" smtClean="0">
                <a:solidFill>
                  <a:schemeClr val="bg1"/>
                </a:solidFill>
                <a:cs typeface="Arial"/>
              </a:rPr>
              <a:t> a la </a:t>
            </a:r>
            <a:r>
              <a:rPr lang="en-US" sz="2200" dirty="0" err="1" smtClean="0">
                <a:solidFill>
                  <a:schemeClr val="bg1"/>
                </a:solidFill>
                <a:cs typeface="Arial"/>
              </a:rPr>
              <a:t>pluralidad</a:t>
            </a:r>
            <a:r>
              <a:rPr lang="en-US" sz="2200" dirty="0" smtClean="0">
                <a:solidFill>
                  <a:schemeClr val="bg1"/>
                </a:solidFill>
                <a:cs typeface="Arial"/>
              </a:rPr>
              <a:t> de </a:t>
            </a:r>
            <a:r>
              <a:rPr lang="en-US" sz="2200" dirty="0" err="1" smtClean="0">
                <a:solidFill>
                  <a:schemeClr val="bg1"/>
                </a:solidFill>
                <a:cs typeface="Arial"/>
              </a:rPr>
              <a:t>voces</a:t>
            </a:r>
            <a:r>
              <a:rPr lang="en-US" sz="2200" dirty="0" smtClean="0">
                <a:solidFill>
                  <a:schemeClr val="bg1"/>
                </a:solidFill>
                <a:cs typeface="Arial"/>
              </a:rPr>
              <a:t>, </a:t>
            </a:r>
            <a:r>
              <a:rPr lang="en-US" sz="2200" dirty="0" err="1" smtClean="0">
                <a:solidFill>
                  <a:schemeClr val="bg1"/>
                </a:solidFill>
                <a:cs typeface="Arial"/>
              </a:rPr>
              <a:t>que</a:t>
            </a:r>
            <a:r>
              <a:rPr lang="en-US" sz="2200" dirty="0" smtClean="0">
                <a:solidFill>
                  <a:schemeClr val="bg1"/>
                </a:solidFill>
                <a:cs typeface="Arial"/>
              </a:rPr>
              <a:t> genera debates y </a:t>
            </a:r>
            <a:r>
              <a:rPr lang="en-US" sz="2200" dirty="0" err="1" smtClean="0">
                <a:solidFill>
                  <a:schemeClr val="bg1"/>
                </a:solidFill>
                <a:cs typeface="Arial"/>
              </a:rPr>
              <a:t>construye</a:t>
            </a:r>
            <a:r>
              <a:rPr lang="en-US" sz="22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cs typeface="Arial"/>
              </a:rPr>
              <a:t>sobre</a:t>
            </a:r>
            <a:r>
              <a:rPr lang="en-US" sz="2200" dirty="0" smtClean="0">
                <a:solidFill>
                  <a:schemeClr val="bg1"/>
                </a:solidFill>
                <a:cs typeface="Arial"/>
              </a:rPr>
              <a:t> los </a:t>
            </a:r>
            <a:r>
              <a:rPr lang="en-US" sz="2200" dirty="0" err="1" smtClean="0">
                <a:solidFill>
                  <a:schemeClr val="bg1"/>
                </a:solidFill>
                <a:cs typeface="Arial"/>
              </a:rPr>
              <a:t>acuerdos</a:t>
            </a:r>
            <a:r>
              <a:rPr lang="en-US" sz="2200" dirty="0" smtClean="0">
                <a:solidFill>
                  <a:schemeClr val="bg1"/>
                </a:solidFill>
                <a:cs typeface="Arial"/>
              </a:rPr>
              <a:t>, con la </a:t>
            </a:r>
            <a:r>
              <a:rPr lang="en-US" sz="2200" dirty="0" err="1" smtClean="0">
                <a:solidFill>
                  <a:schemeClr val="bg1"/>
                </a:solidFill>
                <a:cs typeface="Arial"/>
              </a:rPr>
              <a:t>participación</a:t>
            </a:r>
            <a:r>
              <a:rPr lang="en-US" sz="2200" dirty="0" smtClean="0">
                <a:solidFill>
                  <a:schemeClr val="bg1"/>
                </a:solidFill>
                <a:cs typeface="Arial"/>
              </a:rPr>
              <a:t> de </a:t>
            </a:r>
            <a:r>
              <a:rPr lang="en-US" sz="2200" dirty="0" err="1" smtClean="0">
                <a:solidFill>
                  <a:schemeClr val="bg1"/>
                </a:solidFill>
                <a:cs typeface="Arial"/>
              </a:rPr>
              <a:t>las</a:t>
            </a:r>
            <a:r>
              <a:rPr lang="en-US" sz="2200" dirty="0" smtClean="0">
                <a:solidFill>
                  <a:schemeClr val="bg1"/>
                </a:solidFill>
                <a:cs typeface="Arial"/>
              </a:rPr>
              <a:t> personas </a:t>
            </a:r>
            <a:r>
              <a:rPr lang="en-US" sz="2200" dirty="0" err="1" smtClean="0">
                <a:solidFill>
                  <a:schemeClr val="bg1"/>
                </a:solidFill>
                <a:cs typeface="Arial"/>
              </a:rPr>
              <a:t>involucradas</a:t>
            </a:r>
            <a:r>
              <a:rPr lang="en-US" sz="2200" dirty="0" smtClean="0">
                <a:solidFill>
                  <a:schemeClr val="bg1"/>
                </a:solidFill>
                <a:cs typeface="Arial"/>
              </a:rPr>
              <a:t> y </a:t>
            </a:r>
            <a:r>
              <a:rPr lang="en-US" sz="2200" dirty="0" err="1" smtClean="0">
                <a:solidFill>
                  <a:schemeClr val="bg1"/>
                </a:solidFill>
                <a:cs typeface="Arial"/>
              </a:rPr>
              <a:t>afectadas</a:t>
            </a:r>
            <a:r>
              <a:rPr lang="en-US" sz="2200" dirty="0" smtClean="0">
                <a:solidFill>
                  <a:schemeClr val="bg1"/>
                </a:solidFill>
                <a:cs typeface="Arial"/>
              </a:rPr>
              <a:t> [</a:t>
            </a:r>
            <a:r>
              <a:rPr lang="mr-IN" sz="2200" dirty="0" smtClean="0">
                <a:solidFill>
                  <a:schemeClr val="bg1"/>
                </a:solidFill>
                <a:cs typeface="Arial"/>
              </a:rPr>
              <a:t>…</a:t>
            </a:r>
            <a:r>
              <a:rPr lang="en-US" sz="2200" dirty="0" smtClean="0">
                <a:solidFill>
                  <a:schemeClr val="bg1"/>
                </a:solidFill>
                <a:cs typeface="Arial"/>
              </a:rPr>
              <a:t>] </a:t>
            </a:r>
            <a:r>
              <a:rPr lang="en-US" sz="2200" dirty="0" err="1" smtClean="0">
                <a:solidFill>
                  <a:schemeClr val="bg1"/>
                </a:solidFill>
                <a:cs typeface="Arial"/>
              </a:rPr>
              <a:t>sabiendo</a:t>
            </a:r>
            <a:r>
              <a:rPr lang="en-US" sz="22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cs typeface="Arial"/>
              </a:rPr>
              <a:t>que</a:t>
            </a:r>
            <a:r>
              <a:rPr lang="en-US" sz="2200" dirty="0" smtClean="0">
                <a:solidFill>
                  <a:schemeClr val="bg1"/>
                </a:solidFill>
                <a:cs typeface="Arial"/>
              </a:rPr>
              <a:t> el </a:t>
            </a:r>
            <a:r>
              <a:rPr lang="en-US" sz="2200" dirty="0" err="1" smtClean="0">
                <a:solidFill>
                  <a:schemeClr val="bg1"/>
                </a:solidFill>
                <a:cs typeface="Arial"/>
              </a:rPr>
              <a:t>único</a:t>
            </a:r>
            <a:r>
              <a:rPr lang="en-US" sz="22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cs typeface="Arial"/>
              </a:rPr>
              <a:t>camino</a:t>
            </a:r>
            <a:r>
              <a:rPr lang="en-US" sz="22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cs typeface="Arial"/>
              </a:rPr>
              <a:t>que</a:t>
            </a:r>
            <a:r>
              <a:rPr lang="en-US" sz="22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cs typeface="Arial"/>
              </a:rPr>
              <a:t>puede</a:t>
            </a:r>
            <a:r>
              <a:rPr lang="en-US" sz="22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cs typeface="Arial"/>
              </a:rPr>
              <a:t>conducirnos</a:t>
            </a:r>
            <a:r>
              <a:rPr lang="en-US" sz="2200" dirty="0" smtClean="0">
                <a:solidFill>
                  <a:schemeClr val="bg1"/>
                </a:solidFill>
                <a:cs typeface="Arial"/>
              </a:rPr>
              <a:t> a un </a:t>
            </a:r>
            <a:r>
              <a:rPr lang="en-US" sz="2200" b="1" dirty="0" err="1" smtClean="0">
                <a:solidFill>
                  <a:schemeClr val="bg1"/>
                </a:solidFill>
                <a:cs typeface="Arial"/>
              </a:rPr>
              <a:t>cambio</a:t>
            </a:r>
            <a:r>
              <a:rPr lang="en-US" sz="2200" b="1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cs typeface="Arial"/>
              </a:rPr>
              <a:t>sostenible</a:t>
            </a:r>
            <a:r>
              <a:rPr lang="en-US" sz="2200" b="1" dirty="0" smtClean="0">
                <a:solidFill>
                  <a:schemeClr val="bg1"/>
                </a:solidFill>
                <a:cs typeface="Arial"/>
              </a:rPr>
              <a:t> y </a:t>
            </a:r>
            <a:r>
              <a:rPr lang="en-US" sz="2200" b="1" dirty="0" err="1" smtClean="0">
                <a:solidFill>
                  <a:schemeClr val="bg1"/>
                </a:solidFill>
                <a:cs typeface="Arial"/>
              </a:rPr>
              <a:t>duradero</a:t>
            </a:r>
            <a:r>
              <a:rPr lang="en-US" sz="22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cs typeface="Arial"/>
              </a:rPr>
              <a:t>es</a:t>
            </a:r>
            <a:r>
              <a:rPr lang="en-US" sz="2200" dirty="0" smtClean="0">
                <a:solidFill>
                  <a:schemeClr val="bg1"/>
                </a:solidFill>
                <a:cs typeface="Arial"/>
              </a:rPr>
              <a:t> el </a:t>
            </a:r>
            <a:r>
              <a:rPr lang="en-US" sz="2200" dirty="0" err="1" smtClean="0">
                <a:solidFill>
                  <a:schemeClr val="bg1"/>
                </a:solidFill>
                <a:cs typeface="Arial"/>
              </a:rPr>
              <a:t>que</a:t>
            </a:r>
            <a:r>
              <a:rPr lang="en-US" sz="22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cs typeface="Arial"/>
              </a:rPr>
              <a:t>construimos</a:t>
            </a:r>
            <a:r>
              <a:rPr lang="en-US" sz="2200" dirty="0" smtClean="0">
                <a:solidFill>
                  <a:schemeClr val="bg1"/>
                </a:solidFill>
                <a:cs typeface="Arial"/>
              </a:rPr>
              <a:t> con </a:t>
            </a:r>
            <a:r>
              <a:rPr lang="en-US" sz="2200" dirty="0" err="1" smtClean="0">
                <a:solidFill>
                  <a:schemeClr val="bg1"/>
                </a:solidFill>
                <a:cs typeface="Arial"/>
              </a:rPr>
              <a:t>otros</a:t>
            </a:r>
            <a:r>
              <a:rPr lang="en-US" sz="2200" dirty="0" smtClean="0">
                <a:solidFill>
                  <a:schemeClr val="bg1"/>
                </a:solidFill>
                <a:cs typeface="Arial"/>
              </a:rPr>
              <a:t>. </a:t>
            </a:r>
          </a:p>
          <a:p>
            <a:pPr marL="0" indent="0" algn="r">
              <a:buNone/>
            </a:pPr>
            <a:r>
              <a:rPr lang="en-US" sz="2000" i="1" dirty="0" smtClean="0">
                <a:solidFill>
                  <a:schemeClr val="bg1"/>
                </a:solidFill>
                <a:cs typeface="Arial"/>
              </a:rPr>
              <a:t>(Manual de </a:t>
            </a:r>
            <a:r>
              <a:rPr lang="en-US" sz="2000" i="1" dirty="0" err="1" smtClean="0">
                <a:solidFill>
                  <a:schemeClr val="bg1"/>
                </a:solidFill>
                <a:cs typeface="Arial"/>
              </a:rPr>
              <a:t>comunicación</a:t>
            </a:r>
            <a:r>
              <a:rPr lang="en-US" sz="2000" i="1" dirty="0" smtClean="0">
                <a:solidFill>
                  <a:schemeClr val="bg1"/>
                </a:solidFill>
                <a:cs typeface="Arial"/>
              </a:rPr>
              <a:t> </a:t>
            </a:r>
          </a:p>
          <a:p>
            <a:pPr marL="0" indent="0" algn="r">
              <a:buNone/>
            </a:pPr>
            <a:r>
              <a:rPr lang="en-US" sz="2000" i="1" dirty="0" err="1" smtClean="0">
                <a:solidFill>
                  <a:schemeClr val="bg1"/>
                </a:solidFill>
                <a:cs typeface="Arial"/>
              </a:rPr>
              <a:t>para</a:t>
            </a:r>
            <a:r>
              <a:rPr lang="en-US" sz="2000" i="1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  <a:cs typeface="Arial"/>
              </a:rPr>
              <a:t>organizaciones</a:t>
            </a:r>
            <a:r>
              <a:rPr lang="en-US" sz="2000" i="1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en-US" sz="2000" i="1" dirty="0" err="1" smtClean="0">
                <a:solidFill>
                  <a:schemeClr val="bg1"/>
                </a:solidFill>
                <a:cs typeface="Arial"/>
              </a:rPr>
              <a:t>sociales</a:t>
            </a:r>
            <a:r>
              <a:rPr lang="en-US" sz="2000" i="1" dirty="0" smtClean="0">
                <a:solidFill>
                  <a:schemeClr val="bg1"/>
                </a:solidFill>
                <a:cs typeface="Arial"/>
              </a:rPr>
              <a:t>, </a:t>
            </a:r>
          </a:p>
          <a:p>
            <a:pPr marL="0" indent="0" algn="r">
              <a:buNone/>
            </a:pPr>
            <a:r>
              <a:rPr lang="en-US" sz="2000" i="1" dirty="0" err="1" smtClean="0">
                <a:solidFill>
                  <a:schemeClr val="bg1"/>
                </a:solidFill>
                <a:cs typeface="Arial"/>
              </a:rPr>
              <a:t>Comunia</a:t>
            </a:r>
            <a:r>
              <a:rPr lang="en-US" sz="2000" i="1" dirty="0" smtClean="0">
                <a:solidFill>
                  <a:schemeClr val="bg1"/>
                </a:solidFill>
                <a:cs typeface="Arial"/>
              </a:rPr>
              <a:t>, 2011)</a:t>
            </a:r>
          </a:p>
          <a:p>
            <a:pPr marL="0" indent="0">
              <a:buNone/>
            </a:pPr>
            <a:endParaRPr lang="en-US" sz="2400" b="1" dirty="0">
              <a:solidFill>
                <a:schemeClr val="bg1"/>
              </a:solidFill>
              <a:cs typeface="Arial"/>
            </a:endParaRPr>
          </a:p>
          <a:p>
            <a:pPr marL="0" indent="0">
              <a:buNone/>
            </a:pPr>
            <a:endParaRPr lang="es-ES_tradnl" sz="20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44695" y="1385826"/>
            <a:ext cx="76648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400" b="1" dirty="0" err="1">
                <a:solidFill>
                  <a:schemeClr val="bg1"/>
                </a:solidFill>
                <a:latin typeface="+mj-lt"/>
                <a:cs typeface="Arial"/>
              </a:rPr>
              <a:t>Comunicación</a:t>
            </a:r>
            <a:r>
              <a:rPr lang="en-US" sz="2400" b="1" dirty="0">
                <a:solidFill>
                  <a:schemeClr val="bg1"/>
                </a:solidFill>
                <a:latin typeface="+mj-lt"/>
                <a:cs typeface="Arial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+mj-lt"/>
                <a:cs typeface="Arial"/>
              </a:rPr>
              <a:t>para</a:t>
            </a:r>
            <a:r>
              <a:rPr lang="en-US" sz="2400" b="1" dirty="0">
                <a:solidFill>
                  <a:schemeClr val="bg1"/>
                </a:solidFill>
                <a:latin typeface="+mj-lt"/>
                <a:cs typeface="Arial"/>
              </a:rPr>
              <a:t> el </a:t>
            </a:r>
            <a:r>
              <a:rPr lang="en-US" sz="2400" b="1" dirty="0" err="1">
                <a:solidFill>
                  <a:schemeClr val="bg1"/>
                </a:solidFill>
                <a:latin typeface="+mj-lt"/>
                <a:cs typeface="Arial"/>
              </a:rPr>
              <a:t>desarrollo</a:t>
            </a:r>
            <a:r>
              <a:rPr lang="en-US" sz="2400" b="1" dirty="0">
                <a:solidFill>
                  <a:schemeClr val="bg1"/>
                </a:solidFill>
                <a:latin typeface="+mj-lt"/>
                <a:cs typeface="Arial"/>
              </a:rPr>
              <a:t> y el </a:t>
            </a:r>
            <a:r>
              <a:rPr lang="en-US" sz="2400" b="1" dirty="0" err="1">
                <a:solidFill>
                  <a:schemeClr val="bg1"/>
                </a:solidFill>
                <a:latin typeface="+mj-lt"/>
                <a:cs typeface="Arial"/>
              </a:rPr>
              <a:t>cambio</a:t>
            </a:r>
            <a:r>
              <a:rPr lang="en-US" sz="2400" b="1" dirty="0">
                <a:solidFill>
                  <a:schemeClr val="bg1"/>
                </a:solidFill>
                <a:latin typeface="+mj-lt"/>
                <a:cs typeface="Arial"/>
              </a:rPr>
              <a:t> social</a:t>
            </a:r>
          </a:p>
        </p:txBody>
      </p:sp>
    </p:spTree>
    <p:extLst>
      <p:ext uri="{BB962C8B-B14F-4D97-AF65-F5344CB8AC3E}">
        <p14:creationId xmlns:p14="http://schemas.microsoft.com/office/powerpoint/2010/main" val="1022671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60607" y="136573"/>
            <a:ext cx="82296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No </a:t>
            </a:r>
            <a:r>
              <a:rPr lang="en-US" b="1" dirty="0" err="1" smtClean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es</a:t>
            </a:r>
            <a:r>
              <a:rPr lang="en-US" b="1" dirty="0" smtClean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 lo </a:t>
            </a:r>
            <a:r>
              <a:rPr lang="en-US" b="1" dirty="0" err="1" smtClean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mismo</a:t>
            </a:r>
            <a:r>
              <a:rPr lang="en-US" b="1" dirty="0" smtClean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...</a:t>
            </a:r>
            <a:endParaRPr lang="en-US" b="1" dirty="0">
              <a:solidFill>
                <a:schemeClr val="accent2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Not Equal 4"/>
          <p:cNvSpPr/>
          <p:nvPr/>
        </p:nvSpPr>
        <p:spPr>
          <a:xfrm>
            <a:off x="3854824" y="1393390"/>
            <a:ext cx="1262529" cy="855846"/>
          </a:xfrm>
          <a:prstGeom prst="mathNotEqual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25491" y="1316019"/>
            <a:ext cx="2859827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s-IS" sz="2400" b="1" dirty="0" smtClean="0"/>
              <a:t>comunicación </a:t>
            </a:r>
          </a:p>
          <a:p>
            <a:r>
              <a:rPr lang="is-IS" sz="2400" b="1" dirty="0" smtClean="0"/>
              <a:t>para </a:t>
            </a:r>
            <a:r>
              <a:rPr lang="is-IS" sz="2400" b="1" dirty="0"/>
              <a:t>el cambio social</a:t>
            </a:r>
            <a:endParaRPr lang="en-US" sz="2400" b="1" dirty="0"/>
          </a:p>
          <a:p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57412" y="5543174"/>
            <a:ext cx="80293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 </a:t>
            </a:r>
            <a:r>
              <a:rPr lang="en-US" i="1" dirty="0" smtClean="0"/>
              <a:t>“</a:t>
            </a:r>
            <a:r>
              <a:rPr lang="en-US" i="1" dirty="0" err="1"/>
              <a:t>Así</a:t>
            </a:r>
            <a:r>
              <a:rPr lang="en-US" i="1" dirty="0"/>
              <a:t> </a:t>
            </a:r>
            <a:r>
              <a:rPr lang="en-US" i="1" dirty="0" err="1"/>
              <a:t>como</a:t>
            </a:r>
            <a:r>
              <a:rPr lang="en-US" i="1" dirty="0"/>
              <a:t> </a:t>
            </a:r>
            <a:r>
              <a:rPr lang="en-US" i="1" dirty="0" err="1"/>
              <a:t>las</a:t>
            </a:r>
            <a:r>
              <a:rPr lang="en-US" i="1" dirty="0"/>
              <a:t> </a:t>
            </a:r>
            <a:r>
              <a:rPr lang="en-US" i="1" dirty="0" err="1"/>
              <a:t>comunidades</a:t>
            </a:r>
            <a:r>
              <a:rPr lang="en-US" i="1" dirty="0"/>
              <a:t> </a:t>
            </a:r>
            <a:r>
              <a:rPr lang="en-US" i="1" dirty="0" err="1"/>
              <a:t>deben</a:t>
            </a:r>
            <a:r>
              <a:rPr lang="en-US" i="1" dirty="0"/>
              <a:t> </a:t>
            </a:r>
            <a:r>
              <a:rPr lang="en-US" i="1" dirty="0" err="1"/>
              <a:t>ser</a:t>
            </a:r>
            <a:r>
              <a:rPr lang="en-US" i="1" dirty="0"/>
              <a:t> </a:t>
            </a:r>
            <a:r>
              <a:rPr lang="en-US" i="1" dirty="0" err="1"/>
              <a:t>protagonistas</a:t>
            </a:r>
            <a:r>
              <a:rPr lang="en-US" i="1" dirty="0"/>
              <a:t> de </a:t>
            </a:r>
            <a:r>
              <a:rPr lang="en-US" i="1" dirty="0" err="1"/>
              <a:t>su</a:t>
            </a:r>
            <a:r>
              <a:rPr lang="en-US" i="1" dirty="0"/>
              <a:t> </a:t>
            </a:r>
            <a:r>
              <a:rPr lang="en-US" i="1" dirty="0" err="1"/>
              <a:t>propio</a:t>
            </a:r>
            <a:r>
              <a:rPr lang="en-US" i="1" dirty="0"/>
              <a:t> </a:t>
            </a:r>
            <a:r>
              <a:rPr lang="en-US" i="1" dirty="0" err="1"/>
              <a:t>desarrollo</a:t>
            </a:r>
            <a:r>
              <a:rPr lang="en-US" i="1" dirty="0"/>
              <a:t>, la </a:t>
            </a:r>
            <a:r>
              <a:rPr lang="en-US" i="1" dirty="0" err="1" smtClean="0"/>
              <a:t>comunicación</a:t>
            </a:r>
            <a:r>
              <a:rPr lang="en-US" i="1" dirty="0" smtClean="0"/>
              <a:t> </a:t>
            </a:r>
            <a:r>
              <a:rPr lang="en-US" i="1" dirty="0"/>
              <a:t>no </a:t>
            </a:r>
            <a:r>
              <a:rPr lang="en-US" i="1" dirty="0" err="1"/>
              <a:t>debe</a:t>
            </a:r>
            <a:r>
              <a:rPr lang="en-US" i="1" dirty="0"/>
              <a:t> </a:t>
            </a:r>
            <a:r>
              <a:rPr lang="en-US" i="1" dirty="0" err="1"/>
              <a:t>ser</a:t>
            </a:r>
            <a:r>
              <a:rPr lang="en-US" i="1" dirty="0"/>
              <a:t> </a:t>
            </a:r>
            <a:r>
              <a:rPr lang="en-US" i="1" dirty="0" err="1" smtClean="0"/>
              <a:t>necesariamente</a:t>
            </a:r>
            <a:r>
              <a:rPr lang="en-US" i="1" dirty="0" smtClean="0"/>
              <a:t> </a:t>
            </a:r>
            <a:r>
              <a:rPr lang="en-US" i="1" dirty="0" err="1" smtClean="0"/>
              <a:t>sinónimo</a:t>
            </a:r>
            <a:r>
              <a:rPr lang="en-US" i="1" dirty="0" smtClean="0"/>
              <a:t> </a:t>
            </a:r>
            <a:r>
              <a:rPr lang="en-US" i="1" dirty="0"/>
              <a:t>de </a:t>
            </a:r>
            <a:r>
              <a:rPr lang="en-US" i="1" dirty="0" err="1" smtClean="0"/>
              <a:t>persuasión</a:t>
            </a:r>
            <a:r>
              <a:rPr lang="en-US" i="1" dirty="0" smtClean="0"/>
              <a:t> </a:t>
            </a:r>
            <a:r>
              <a:rPr lang="en-US" i="1" dirty="0" err="1"/>
              <a:t>sino</a:t>
            </a:r>
            <a:r>
              <a:rPr lang="en-US" i="1" dirty="0"/>
              <a:t> </a:t>
            </a:r>
            <a:r>
              <a:rPr lang="en-US" i="1" dirty="0" err="1"/>
              <a:t>primordialmente</a:t>
            </a:r>
            <a:r>
              <a:rPr lang="en-US" i="1" dirty="0"/>
              <a:t> </a:t>
            </a:r>
            <a:r>
              <a:rPr lang="en-US" i="1" dirty="0" err="1"/>
              <a:t>mecanismo</a:t>
            </a:r>
            <a:r>
              <a:rPr lang="en-US" i="1" dirty="0"/>
              <a:t> de </a:t>
            </a:r>
            <a:r>
              <a:rPr lang="en-US" i="1" dirty="0" err="1" smtClean="0"/>
              <a:t>diálogo</a:t>
            </a:r>
            <a:r>
              <a:rPr lang="en-US" i="1" dirty="0" smtClean="0"/>
              <a:t> </a:t>
            </a:r>
            <a:r>
              <a:rPr lang="en-US" i="1" dirty="0"/>
              <a:t>horizontal e </a:t>
            </a:r>
            <a:r>
              <a:rPr lang="en-US" i="1" dirty="0" err="1"/>
              <a:t>intercambio</a:t>
            </a:r>
            <a:r>
              <a:rPr lang="en-US" i="1" dirty="0"/>
              <a:t> </a:t>
            </a:r>
            <a:r>
              <a:rPr lang="en-US" i="1" dirty="0" err="1"/>
              <a:t>participativo</a:t>
            </a:r>
            <a:r>
              <a:rPr lang="en-US" i="1" dirty="0" smtClean="0"/>
              <a:t>”. </a:t>
            </a:r>
          </a:p>
          <a:p>
            <a:pPr algn="r"/>
            <a:r>
              <a:rPr lang="en-US" sz="1600" dirty="0" err="1" smtClean="0"/>
              <a:t>Departamento</a:t>
            </a:r>
            <a:r>
              <a:rPr lang="en-US" sz="1600" dirty="0" smtClean="0"/>
              <a:t> de </a:t>
            </a:r>
            <a:r>
              <a:rPr lang="en-US" sz="1600" dirty="0" err="1" smtClean="0"/>
              <a:t>Comunicación</a:t>
            </a:r>
            <a:r>
              <a:rPr lang="en-US" sz="1600" dirty="0" smtClean="0"/>
              <a:t>, </a:t>
            </a:r>
            <a:r>
              <a:rPr lang="en-US" sz="1600" dirty="0" err="1" smtClean="0"/>
              <a:t>Fundación</a:t>
            </a:r>
            <a:r>
              <a:rPr lang="en-US" sz="1600" dirty="0" smtClean="0"/>
              <a:t> Rockefeller </a:t>
            </a:r>
            <a:endParaRPr lang="en-US" sz="1600" dirty="0"/>
          </a:p>
        </p:txBody>
      </p:sp>
      <p:grpSp>
        <p:nvGrpSpPr>
          <p:cNvPr id="2" name="Agrupar 1"/>
          <p:cNvGrpSpPr/>
          <p:nvPr/>
        </p:nvGrpSpPr>
        <p:grpSpPr>
          <a:xfrm>
            <a:off x="233085" y="2444040"/>
            <a:ext cx="3827428" cy="2949725"/>
            <a:chOff x="457200" y="2474204"/>
            <a:chExt cx="4144682" cy="2919561"/>
          </a:xfrm>
        </p:grpSpPr>
        <p:sp>
          <p:nvSpPr>
            <p:cNvPr id="10" name="TextBox 9"/>
            <p:cNvSpPr txBox="1"/>
            <p:nvPr/>
          </p:nvSpPr>
          <p:spPr>
            <a:xfrm>
              <a:off x="1554151" y="2789639"/>
              <a:ext cx="2001852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938B87"/>
                  </a:solidFill>
                </a:rPr>
                <a:t>En </a:t>
              </a:r>
              <a:r>
                <a:rPr lang="en-US" dirty="0" err="1" smtClean="0">
                  <a:solidFill>
                    <a:srgbClr val="938B87"/>
                  </a:solidFill>
                </a:rPr>
                <a:t>una</a:t>
              </a:r>
              <a:r>
                <a:rPr lang="en-US" dirty="0" smtClean="0">
                  <a:solidFill>
                    <a:srgbClr val="938B87"/>
                  </a:solidFill>
                </a:rPr>
                <a:t> </a:t>
              </a:r>
              <a:r>
                <a:rPr lang="en-US" dirty="0" err="1" smtClean="0">
                  <a:solidFill>
                    <a:srgbClr val="938B87"/>
                  </a:solidFill>
                </a:rPr>
                <a:t>dirección</a:t>
              </a:r>
              <a:endParaRPr lang="en-US" dirty="0" smtClean="0">
                <a:solidFill>
                  <a:srgbClr val="938B87"/>
                </a:solidFill>
              </a:endParaRPr>
            </a:p>
            <a:p>
              <a:pPr algn="ctr"/>
              <a:endParaRPr lang="en-US" dirty="0" smtClean="0">
                <a:solidFill>
                  <a:srgbClr val="938B87"/>
                </a:solidFill>
              </a:endParaRPr>
            </a:p>
            <a:p>
              <a:pPr algn="ctr"/>
              <a:r>
                <a:rPr lang="en-US" dirty="0" err="1" smtClean="0">
                  <a:solidFill>
                    <a:srgbClr val="938B87"/>
                  </a:solidFill>
                </a:rPr>
                <a:t>Nosotros</a:t>
              </a:r>
              <a:r>
                <a:rPr lang="en-US" dirty="0" smtClean="0">
                  <a:solidFill>
                    <a:srgbClr val="938B87"/>
                  </a:solidFill>
                </a:rPr>
                <a:t> </a:t>
              </a:r>
              <a:r>
                <a:rPr lang="en-US" dirty="0" err="1" smtClean="0">
                  <a:solidFill>
                    <a:srgbClr val="938B87"/>
                  </a:solidFill>
                </a:rPr>
                <a:t>decidimos</a:t>
              </a:r>
              <a:r>
                <a:rPr lang="en-US" dirty="0" smtClean="0">
                  <a:solidFill>
                    <a:srgbClr val="938B87"/>
                  </a:solidFill>
                </a:rPr>
                <a:t> </a:t>
              </a:r>
              <a:r>
                <a:rPr lang="en-US" dirty="0" err="1" smtClean="0">
                  <a:solidFill>
                    <a:srgbClr val="938B87"/>
                  </a:solidFill>
                </a:rPr>
                <a:t>objetivos</a:t>
              </a:r>
              <a:r>
                <a:rPr lang="en-US" dirty="0" smtClean="0">
                  <a:solidFill>
                    <a:srgbClr val="938B87"/>
                  </a:solidFill>
                </a:rPr>
                <a:t>, </a:t>
              </a:r>
              <a:r>
                <a:rPr lang="en-US" dirty="0" err="1" smtClean="0">
                  <a:solidFill>
                    <a:srgbClr val="938B87"/>
                  </a:solidFill>
                </a:rPr>
                <a:t>mensajes</a:t>
              </a:r>
              <a:r>
                <a:rPr lang="en-US" dirty="0" smtClean="0">
                  <a:solidFill>
                    <a:srgbClr val="938B87"/>
                  </a:solidFill>
                </a:rPr>
                <a:t>, </a:t>
              </a:r>
              <a:r>
                <a:rPr lang="en-US" dirty="0" err="1" smtClean="0">
                  <a:solidFill>
                    <a:srgbClr val="938B87"/>
                  </a:solidFill>
                </a:rPr>
                <a:t>estrategias</a:t>
              </a:r>
              <a:r>
                <a:rPr lang="en-US" dirty="0" smtClean="0">
                  <a:solidFill>
                    <a:srgbClr val="938B87"/>
                  </a:solidFill>
                </a:rPr>
                <a:t>.</a:t>
              </a:r>
              <a:endParaRPr lang="en-US" dirty="0">
                <a:solidFill>
                  <a:srgbClr val="938B87"/>
                </a:solidFill>
              </a:endParaRPr>
            </a:p>
          </p:txBody>
        </p:sp>
        <p:sp>
          <p:nvSpPr>
            <p:cNvPr id="12" name="Down Arrow 11"/>
            <p:cNvSpPr/>
            <p:nvPr/>
          </p:nvSpPr>
          <p:spPr>
            <a:xfrm>
              <a:off x="457200" y="2474204"/>
              <a:ext cx="4144682" cy="2919561"/>
            </a:xfrm>
            <a:prstGeom prst="downArrow">
              <a:avLst/>
            </a:prstGeom>
            <a:noFill/>
            <a:ln w="38100" cmpd="sng">
              <a:solidFill>
                <a:srgbClr val="E7862C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240123" y="1319895"/>
            <a:ext cx="2077462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s-IS" sz="2400" b="1" dirty="0" smtClean="0"/>
              <a:t>comunicación </a:t>
            </a:r>
          </a:p>
          <a:p>
            <a:r>
              <a:rPr lang="en-US" sz="2400" b="1" dirty="0" err="1" smtClean="0"/>
              <a:t>desde</a:t>
            </a:r>
            <a:r>
              <a:rPr lang="en-US" sz="2400" b="1" dirty="0" smtClean="0"/>
              <a:t> el </a:t>
            </a:r>
            <a:r>
              <a:rPr lang="en-US" sz="2400" b="1" dirty="0" err="1" smtClean="0"/>
              <a:t>poder</a:t>
            </a:r>
            <a:endParaRPr lang="en-US" sz="2400" b="1" dirty="0"/>
          </a:p>
          <a:p>
            <a:endParaRPr lang="en-US" sz="2400" dirty="0"/>
          </a:p>
        </p:txBody>
      </p:sp>
      <p:grpSp>
        <p:nvGrpSpPr>
          <p:cNvPr id="3" name="Agrupar 2"/>
          <p:cNvGrpSpPr/>
          <p:nvPr/>
        </p:nvGrpSpPr>
        <p:grpSpPr>
          <a:xfrm>
            <a:off x="4691534" y="2364019"/>
            <a:ext cx="3995266" cy="3029746"/>
            <a:chOff x="4691534" y="2136586"/>
            <a:chExt cx="4318000" cy="2958353"/>
          </a:xfrm>
        </p:grpSpPr>
        <p:sp>
          <p:nvSpPr>
            <p:cNvPr id="13" name="Left-Right Arrow 12"/>
            <p:cNvSpPr/>
            <p:nvPr/>
          </p:nvSpPr>
          <p:spPr>
            <a:xfrm>
              <a:off x="4691534" y="2136586"/>
              <a:ext cx="4318000" cy="2958353"/>
            </a:xfrm>
            <a:prstGeom prst="leftRightArrow">
              <a:avLst/>
            </a:prstGeom>
            <a:solidFill>
              <a:srgbClr val="FFFFFF"/>
            </a:solidFill>
            <a:ln w="38100" cmpd="sng">
              <a:solidFill>
                <a:srgbClr val="1986A4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322554" y="2877098"/>
              <a:ext cx="3055959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>
                  <a:solidFill>
                    <a:srgbClr val="938B87"/>
                  </a:solidFill>
                </a:rPr>
                <a:t>Multidireccional</a:t>
              </a:r>
              <a:endParaRPr lang="en-US" dirty="0" smtClean="0">
                <a:solidFill>
                  <a:srgbClr val="938B87"/>
                </a:solidFill>
              </a:endParaRPr>
            </a:p>
            <a:p>
              <a:endParaRPr lang="en-US" dirty="0" smtClean="0">
                <a:solidFill>
                  <a:srgbClr val="938B87"/>
                </a:solidFill>
              </a:endParaRPr>
            </a:p>
            <a:p>
              <a:pPr algn="ctr"/>
              <a:r>
                <a:rPr lang="en-US" dirty="0" err="1" smtClean="0">
                  <a:solidFill>
                    <a:srgbClr val="938B87"/>
                  </a:solidFill>
                </a:rPr>
                <a:t>Contamos</a:t>
              </a:r>
              <a:r>
                <a:rPr lang="en-US" dirty="0" smtClean="0">
                  <a:solidFill>
                    <a:srgbClr val="938B87"/>
                  </a:solidFill>
                </a:rPr>
                <a:t> con la </a:t>
              </a:r>
              <a:r>
                <a:rPr lang="en-US" dirty="0" err="1" smtClean="0">
                  <a:solidFill>
                    <a:srgbClr val="938B87"/>
                  </a:solidFill>
                </a:rPr>
                <a:t>audiencia</a:t>
              </a:r>
              <a:r>
                <a:rPr lang="en-US" dirty="0" smtClean="0">
                  <a:solidFill>
                    <a:srgbClr val="938B87"/>
                  </a:solidFill>
                </a:rPr>
                <a:t> </a:t>
              </a:r>
              <a:r>
                <a:rPr lang="en-US" dirty="0" err="1" smtClean="0">
                  <a:solidFill>
                    <a:srgbClr val="938B87"/>
                  </a:solidFill>
                </a:rPr>
                <a:t>para</a:t>
              </a:r>
              <a:r>
                <a:rPr lang="en-US" dirty="0" smtClean="0">
                  <a:solidFill>
                    <a:srgbClr val="938B87"/>
                  </a:solidFill>
                </a:rPr>
                <a:t> </a:t>
              </a:r>
              <a:r>
                <a:rPr lang="en-US" dirty="0" err="1" smtClean="0">
                  <a:solidFill>
                    <a:srgbClr val="938B87"/>
                  </a:solidFill>
                </a:rPr>
                <a:t>definir</a:t>
              </a:r>
              <a:r>
                <a:rPr lang="en-US" dirty="0">
                  <a:solidFill>
                    <a:srgbClr val="938B87"/>
                  </a:solidFill>
                </a:rPr>
                <a:t> </a:t>
              </a:r>
              <a:r>
                <a:rPr lang="en-US" dirty="0" err="1" smtClean="0">
                  <a:solidFill>
                    <a:srgbClr val="938B87"/>
                  </a:solidFill>
                </a:rPr>
                <a:t>mensajes</a:t>
              </a:r>
              <a:r>
                <a:rPr lang="en-US" dirty="0">
                  <a:solidFill>
                    <a:srgbClr val="938B87"/>
                  </a:solidFill>
                </a:rPr>
                <a:t> </a:t>
              </a:r>
              <a:r>
                <a:rPr lang="en-US" dirty="0" smtClean="0">
                  <a:solidFill>
                    <a:srgbClr val="938B87"/>
                  </a:solidFill>
                </a:rPr>
                <a:t>y </a:t>
              </a:r>
              <a:r>
                <a:rPr lang="en-US" dirty="0" err="1" smtClean="0">
                  <a:solidFill>
                    <a:srgbClr val="938B87"/>
                  </a:solidFill>
                </a:rPr>
                <a:t>estrategias</a:t>
              </a:r>
              <a:r>
                <a:rPr lang="en-US" dirty="0" smtClean="0">
                  <a:solidFill>
                    <a:srgbClr val="938B87"/>
                  </a:solidFill>
                </a:rPr>
                <a:t>.</a:t>
              </a:r>
              <a:endParaRPr lang="en-US" dirty="0">
                <a:solidFill>
                  <a:srgbClr val="938B87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35642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/>
      <p:bldP spid="8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411042" y="1443754"/>
            <a:ext cx="2854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b="1" dirty="0" smtClean="0"/>
              <a:t>C</a:t>
            </a:r>
            <a:r>
              <a:rPr lang="is-IS" sz="2400" b="1" dirty="0" smtClean="0"/>
              <a:t>omunicación</a:t>
            </a:r>
            <a:r>
              <a:rPr lang="es-ES_tradnl" sz="2400" b="1" dirty="0" smtClean="0"/>
              <a:t> s</a:t>
            </a:r>
            <a:r>
              <a:rPr lang="es-ES" sz="2400" b="1" dirty="0" err="1" smtClean="0"/>
              <a:t>egmentada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1295356" y="1443753"/>
            <a:ext cx="19816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400" b="1" dirty="0" smtClean="0"/>
              <a:t>Comunicación</a:t>
            </a:r>
          </a:p>
          <a:p>
            <a:pPr algn="ctr"/>
            <a:r>
              <a:rPr lang="es-ES" sz="2400" b="1" dirty="0" smtClean="0"/>
              <a:t>genérica</a:t>
            </a:r>
            <a:endParaRPr lang="en-US" sz="2400" dirty="0"/>
          </a:p>
        </p:txBody>
      </p:sp>
      <p:grpSp>
        <p:nvGrpSpPr>
          <p:cNvPr id="18" name="Agrupar 17"/>
          <p:cNvGrpSpPr/>
          <p:nvPr/>
        </p:nvGrpSpPr>
        <p:grpSpPr>
          <a:xfrm>
            <a:off x="456490" y="2715616"/>
            <a:ext cx="8234795" cy="3528599"/>
            <a:chOff x="634619" y="3012500"/>
            <a:chExt cx="8234795" cy="3528599"/>
          </a:xfrm>
        </p:grpSpPr>
        <p:sp>
          <p:nvSpPr>
            <p:cNvPr id="35" name="Triángulo 34"/>
            <p:cNvSpPr/>
            <p:nvPr/>
          </p:nvSpPr>
          <p:spPr>
            <a:xfrm>
              <a:off x="5565615" y="3012500"/>
              <a:ext cx="2901924" cy="2743200"/>
            </a:xfrm>
            <a:prstGeom prst="triangle">
              <a:avLst>
                <a:gd name="adj" fmla="val 48450"/>
              </a:avLst>
            </a:prstGeom>
            <a:solidFill>
              <a:srgbClr val="1986A4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25" name="Triángulo 24"/>
            <p:cNvSpPr/>
            <p:nvPr/>
          </p:nvSpPr>
          <p:spPr>
            <a:xfrm rot="405861">
              <a:off x="5497019" y="3875402"/>
              <a:ext cx="874257" cy="2085603"/>
            </a:xfrm>
            <a:prstGeom prst="triangle">
              <a:avLst>
                <a:gd name="adj" fmla="val 100000"/>
              </a:avLst>
            </a:prstGeom>
            <a:solidFill>
              <a:srgbClr val="CDD92D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22" name="Triángulo 21"/>
            <p:cNvSpPr/>
            <p:nvPr/>
          </p:nvSpPr>
          <p:spPr>
            <a:xfrm rot="20909557">
              <a:off x="7603170" y="3711763"/>
              <a:ext cx="957688" cy="2084772"/>
            </a:xfrm>
            <a:prstGeom prst="triangle">
              <a:avLst>
                <a:gd name="adj" fmla="val 0"/>
              </a:avLst>
            </a:prstGeom>
            <a:solidFill>
              <a:srgbClr val="E7862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9" name="Triángulo 8"/>
            <p:cNvSpPr/>
            <p:nvPr/>
          </p:nvSpPr>
          <p:spPr>
            <a:xfrm>
              <a:off x="860607" y="3012500"/>
              <a:ext cx="2901924" cy="2743200"/>
            </a:xfrm>
            <a:prstGeom prst="triangle">
              <a:avLst>
                <a:gd name="adj" fmla="val 48450"/>
              </a:avLst>
            </a:prstGeom>
            <a:solidFill>
              <a:srgbClr val="1986A4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24" name="Triángulo 23"/>
            <p:cNvSpPr/>
            <p:nvPr/>
          </p:nvSpPr>
          <p:spPr>
            <a:xfrm>
              <a:off x="6533446" y="3741420"/>
              <a:ext cx="895149" cy="1688393"/>
            </a:xfrm>
            <a:prstGeom prst="triangle">
              <a:avLst>
                <a:gd name="adj" fmla="val 51857"/>
              </a:avLst>
            </a:prstGeom>
            <a:solidFill>
              <a:srgbClr val="938B8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28" name="Hexágono 27"/>
            <p:cNvSpPr/>
            <p:nvPr/>
          </p:nvSpPr>
          <p:spPr>
            <a:xfrm>
              <a:off x="634619" y="5901019"/>
              <a:ext cx="1097280" cy="640080"/>
            </a:xfrm>
            <a:prstGeom prst="hexagon">
              <a:avLst/>
            </a:prstGeom>
            <a:solidFill>
              <a:srgbClr val="CDD92D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_tradnl" sz="1100" b="1" dirty="0" smtClean="0"/>
                <a:t>Audiencia 1</a:t>
              </a:r>
              <a:endParaRPr lang="es-ES_tradnl" sz="1100" b="1" dirty="0"/>
            </a:p>
          </p:txBody>
        </p:sp>
        <p:sp>
          <p:nvSpPr>
            <p:cNvPr id="29" name="Hexágono 28"/>
            <p:cNvSpPr/>
            <p:nvPr/>
          </p:nvSpPr>
          <p:spPr>
            <a:xfrm>
              <a:off x="3243013" y="5614687"/>
              <a:ext cx="1097280" cy="640080"/>
            </a:xfrm>
            <a:prstGeom prst="hexagon">
              <a:avLst/>
            </a:prstGeom>
            <a:solidFill>
              <a:srgbClr val="E7862C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_tradnl" sz="1100" b="1" dirty="0" smtClean="0"/>
                <a:t>Audiencia 3</a:t>
              </a:r>
              <a:endParaRPr lang="es-ES_tradnl" sz="1100" b="1" dirty="0"/>
            </a:p>
          </p:txBody>
        </p:sp>
        <p:sp>
          <p:nvSpPr>
            <p:cNvPr id="30" name="Hexágono 29"/>
            <p:cNvSpPr/>
            <p:nvPr/>
          </p:nvSpPr>
          <p:spPr>
            <a:xfrm>
              <a:off x="1915693" y="5252690"/>
              <a:ext cx="1097280" cy="640080"/>
            </a:xfrm>
            <a:prstGeom prst="hexagon">
              <a:avLst/>
            </a:prstGeom>
            <a:solidFill>
              <a:srgbClr val="938B87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_tradnl" sz="1100" b="1" dirty="0" smtClean="0"/>
                <a:t>Audiencia 2</a:t>
              </a:r>
              <a:endParaRPr lang="es-ES_tradnl" sz="1100" b="1" dirty="0"/>
            </a:p>
          </p:txBody>
        </p:sp>
        <p:sp>
          <p:nvSpPr>
            <p:cNvPr id="31" name="Hexágono 30"/>
            <p:cNvSpPr/>
            <p:nvPr/>
          </p:nvSpPr>
          <p:spPr>
            <a:xfrm>
              <a:off x="5163740" y="5901019"/>
              <a:ext cx="1097280" cy="640080"/>
            </a:xfrm>
            <a:prstGeom prst="hexagon">
              <a:avLst/>
            </a:prstGeom>
            <a:solidFill>
              <a:srgbClr val="CDD92D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_tradnl" sz="1100" b="1" dirty="0" smtClean="0"/>
                <a:t>Audiencia 1</a:t>
              </a:r>
              <a:endParaRPr lang="es-ES_tradnl" sz="1100" b="1" dirty="0"/>
            </a:p>
          </p:txBody>
        </p:sp>
        <p:sp>
          <p:nvSpPr>
            <p:cNvPr id="33" name="Hexágono 32"/>
            <p:cNvSpPr/>
            <p:nvPr/>
          </p:nvSpPr>
          <p:spPr>
            <a:xfrm>
              <a:off x="7772134" y="5614687"/>
              <a:ext cx="1097280" cy="640080"/>
            </a:xfrm>
            <a:prstGeom prst="hexagon">
              <a:avLst/>
            </a:prstGeom>
            <a:solidFill>
              <a:srgbClr val="E7862C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_tradnl" sz="1100" b="1" dirty="0" smtClean="0"/>
                <a:t>Audiencia 3</a:t>
              </a:r>
              <a:endParaRPr lang="es-ES_tradnl" sz="1100" b="1" dirty="0"/>
            </a:p>
          </p:txBody>
        </p:sp>
        <p:sp>
          <p:nvSpPr>
            <p:cNvPr id="34" name="Hexágono 33"/>
            <p:cNvSpPr/>
            <p:nvPr/>
          </p:nvSpPr>
          <p:spPr>
            <a:xfrm>
              <a:off x="6444814" y="5252690"/>
              <a:ext cx="1097280" cy="640080"/>
            </a:xfrm>
            <a:prstGeom prst="hexagon">
              <a:avLst/>
            </a:prstGeom>
            <a:solidFill>
              <a:srgbClr val="938B87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_tradnl" sz="1100" b="1" dirty="0" smtClean="0"/>
                <a:t>Audiencia 2</a:t>
              </a:r>
              <a:endParaRPr lang="es-ES_tradnl" sz="1100" b="1" dirty="0"/>
            </a:p>
          </p:txBody>
        </p:sp>
      </p:grpSp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860607" y="136573"/>
            <a:ext cx="82296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No </a:t>
            </a:r>
            <a:r>
              <a:rPr lang="en-US" b="1" dirty="0" err="1" smtClean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es</a:t>
            </a:r>
            <a:r>
              <a:rPr lang="en-US" b="1" dirty="0" smtClean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 lo </a:t>
            </a:r>
            <a:r>
              <a:rPr lang="en-US" b="1" dirty="0" err="1" smtClean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mismo</a:t>
            </a:r>
            <a:r>
              <a:rPr lang="en-US" b="1" dirty="0" smtClean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...</a:t>
            </a:r>
            <a:endParaRPr lang="en-US" b="1" dirty="0">
              <a:solidFill>
                <a:schemeClr val="accent2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7" name="Not Equal 4"/>
          <p:cNvSpPr/>
          <p:nvPr/>
        </p:nvSpPr>
        <p:spPr>
          <a:xfrm>
            <a:off x="4114705" y="1405814"/>
            <a:ext cx="1262529" cy="855846"/>
          </a:xfrm>
          <a:prstGeom prst="mathNotEqual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002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2" grpId="0"/>
      <p:bldP spid="37" grpId="0" animBg="1"/>
      <p:bldP spid="3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60607" y="136573"/>
            <a:ext cx="8229600" cy="1143000"/>
          </a:xfrm>
        </p:spPr>
        <p:txBody>
          <a:bodyPr>
            <a:noAutofit/>
          </a:bodyPr>
          <a:lstStyle/>
          <a:p>
            <a:r>
              <a:rPr lang="en-US" b="1" dirty="0" err="1" smtClean="0">
                <a:solidFill>
                  <a:srgbClr val="938B87"/>
                </a:solidFill>
                <a:latin typeface="Arial"/>
                <a:cs typeface="Arial"/>
              </a:rPr>
              <a:t>Metodología</a:t>
            </a:r>
            <a:endParaRPr lang="en-US" b="1" dirty="0">
              <a:solidFill>
                <a:srgbClr val="938B87"/>
              </a:solidFill>
              <a:latin typeface="Arial"/>
              <a:cs typeface="Arial"/>
            </a:endParaRPr>
          </a:p>
        </p:txBody>
      </p:sp>
      <p:grpSp>
        <p:nvGrpSpPr>
          <p:cNvPr id="5" name="Agrupar 4"/>
          <p:cNvGrpSpPr/>
          <p:nvPr/>
        </p:nvGrpSpPr>
        <p:grpSpPr>
          <a:xfrm>
            <a:off x="4697752" y="1401289"/>
            <a:ext cx="4180114" cy="1097280"/>
            <a:chOff x="4714504" y="1118363"/>
            <a:chExt cx="4180114" cy="1234198"/>
          </a:xfrm>
          <a:solidFill>
            <a:srgbClr val="938B87"/>
          </a:solidFill>
        </p:grpSpPr>
        <p:sp>
          <p:nvSpPr>
            <p:cNvPr id="4" name="Rectángulo 3"/>
            <p:cNvSpPr/>
            <p:nvPr/>
          </p:nvSpPr>
          <p:spPr>
            <a:xfrm>
              <a:off x="4714504" y="1118363"/>
              <a:ext cx="4180114" cy="1234198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3" name="CuadroTexto 2"/>
            <p:cNvSpPr txBox="1"/>
            <p:nvPr/>
          </p:nvSpPr>
          <p:spPr>
            <a:xfrm>
              <a:off x="4714504" y="1214508"/>
              <a:ext cx="4180114" cy="1015663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/>
                <a:buChar char="•"/>
              </a:pPr>
              <a:r>
                <a:rPr lang="es-ES_tradnl" sz="2000" dirty="0">
                  <a:solidFill>
                    <a:schemeClr val="bg1"/>
                  </a:solidFill>
                </a:rPr>
                <a:t>¿Cuál es el tipo de comunicación más adecuado para esta meta y objetivo</a:t>
              </a:r>
              <a:r>
                <a:rPr lang="es-ES_tradnl" sz="2000" dirty="0" smtClean="0">
                  <a:solidFill>
                    <a:schemeClr val="bg1"/>
                  </a:solidFill>
                </a:rPr>
                <a:t>?</a:t>
              </a:r>
              <a:endParaRPr lang="es-ES_tradnl" sz="2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Agrupar 22"/>
          <p:cNvGrpSpPr/>
          <p:nvPr/>
        </p:nvGrpSpPr>
        <p:grpSpPr>
          <a:xfrm>
            <a:off x="4689376" y="2725830"/>
            <a:ext cx="4180114" cy="1097280"/>
            <a:chOff x="3455719" y="2648309"/>
            <a:chExt cx="4180114" cy="1371600"/>
          </a:xfrm>
          <a:solidFill>
            <a:srgbClr val="938B87"/>
          </a:solidFill>
        </p:grpSpPr>
        <p:sp>
          <p:nvSpPr>
            <p:cNvPr id="10" name="Rectángulo 9"/>
            <p:cNvSpPr/>
            <p:nvPr/>
          </p:nvSpPr>
          <p:spPr>
            <a:xfrm>
              <a:off x="3455719" y="2648309"/>
              <a:ext cx="4180114" cy="13716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12" name="Rectángulo 11"/>
            <p:cNvSpPr/>
            <p:nvPr/>
          </p:nvSpPr>
          <p:spPr>
            <a:xfrm>
              <a:off x="3464095" y="2880485"/>
              <a:ext cx="4171738" cy="786694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>
              <a:spAutoFit/>
            </a:bodyPr>
            <a:lstStyle/>
            <a:p>
              <a:pPr marL="285750" indent="-285750">
                <a:buFont typeface="Arial"/>
                <a:buChar char="•"/>
              </a:pPr>
              <a:r>
                <a:rPr lang="es-ES_tradnl" sz="2000" dirty="0">
                  <a:solidFill>
                    <a:schemeClr val="bg1"/>
                  </a:solidFill>
                </a:rPr>
                <a:t>¿Cómo podemos insertar a la audiencia en los procesos?</a:t>
              </a:r>
            </a:p>
          </p:txBody>
        </p:sp>
      </p:grpSp>
      <p:grpSp>
        <p:nvGrpSpPr>
          <p:cNvPr id="22" name="Agrupar 21"/>
          <p:cNvGrpSpPr/>
          <p:nvPr/>
        </p:nvGrpSpPr>
        <p:grpSpPr>
          <a:xfrm>
            <a:off x="4697752" y="4050371"/>
            <a:ext cx="4180114" cy="1097280"/>
            <a:chOff x="4697752" y="4112459"/>
            <a:chExt cx="4180114" cy="1268532"/>
          </a:xfrm>
          <a:solidFill>
            <a:srgbClr val="938B87"/>
          </a:solidFill>
        </p:grpSpPr>
        <p:sp>
          <p:nvSpPr>
            <p:cNvPr id="16" name="Rectángulo 15"/>
            <p:cNvSpPr/>
            <p:nvPr/>
          </p:nvSpPr>
          <p:spPr>
            <a:xfrm>
              <a:off x="4697752" y="4112459"/>
              <a:ext cx="4180114" cy="1268532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17" name="Rectángulo 16"/>
            <p:cNvSpPr/>
            <p:nvPr/>
          </p:nvSpPr>
          <p:spPr>
            <a:xfrm>
              <a:off x="4697752" y="4226571"/>
              <a:ext cx="4171738" cy="1043918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>
              <a:spAutoFit/>
            </a:bodyPr>
            <a:lstStyle/>
            <a:p>
              <a:pPr marL="285750" indent="-285750">
                <a:buFont typeface="Arial"/>
                <a:buChar char="•"/>
              </a:pPr>
              <a:r>
                <a:rPr lang="es-ES_tradnl" sz="2000" dirty="0" smtClean="0">
                  <a:solidFill>
                    <a:schemeClr val="bg1"/>
                  </a:solidFill>
                </a:rPr>
                <a:t>¿Qué sabe esta audiencia sobre este tema? ¿Qué tengo yo que aprender?</a:t>
              </a:r>
              <a:endParaRPr lang="es-ES_tradnl" sz="2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" name="Agrupar 20"/>
          <p:cNvGrpSpPr/>
          <p:nvPr/>
        </p:nvGrpSpPr>
        <p:grpSpPr>
          <a:xfrm>
            <a:off x="4697752" y="5374912"/>
            <a:ext cx="4188490" cy="1097280"/>
            <a:chOff x="4706128" y="5521963"/>
            <a:chExt cx="4188490" cy="1177991"/>
          </a:xfrm>
          <a:solidFill>
            <a:srgbClr val="938B87"/>
          </a:solidFill>
        </p:grpSpPr>
        <p:sp>
          <p:nvSpPr>
            <p:cNvPr id="19" name="Rectángulo 18"/>
            <p:cNvSpPr/>
            <p:nvPr/>
          </p:nvSpPr>
          <p:spPr>
            <a:xfrm>
              <a:off x="4714504" y="5521963"/>
              <a:ext cx="4180114" cy="1177991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20" name="Rectángulo 19"/>
            <p:cNvSpPr/>
            <p:nvPr/>
          </p:nvSpPr>
          <p:spPr>
            <a:xfrm>
              <a:off x="4706128" y="5609283"/>
              <a:ext cx="4163362" cy="1015663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>
              <a:spAutoFit/>
            </a:bodyPr>
            <a:lstStyle/>
            <a:p>
              <a:pPr marL="285750" indent="-285750">
                <a:buFont typeface="Arial"/>
                <a:buChar char="•"/>
              </a:pPr>
              <a:r>
                <a:rPr lang="es-ES_tradnl" sz="2000" dirty="0" smtClean="0">
                  <a:solidFill>
                    <a:schemeClr val="bg1"/>
                  </a:solidFill>
                </a:rPr>
                <a:t>¿Cómo aprende mejor esta audiencia, a qué tipo de mensajes y medios responde mejor?</a:t>
              </a:r>
            </a:p>
          </p:txBody>
        </p:sp>
      </p:grpSp>
      <p:pic>
        <p:nvPicPr>
          <p:cNvPr id="2" name="Picture 1" descr="images.jpeg"/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401289"/>
            <a:ext cx="5014084" cy="545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07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_tradnl" sz="2400" dirty="0">
                <a:solidFill>
                  <a:srgbClr val="938B87"/>
                </a:solidFill>
                <a:latin typeface="Arial" charset="0"/>
                <a:ea typeface="Arial" charset="0"/>
                <a:cs typeface="Arial" charset="0"/>
              </a:rPr>
              <a:t>Hallazgos del </a:t>
            </a:r>
            <a:r>
              <a:rPr lang="es-ES_tradnl" sz="2400" dirty="0" smtClean="0">
                <a:solidFill>
                  <a:srgbClr val="938B87"/>
                </a:solidFill>
                <a:latin typeface="Arial" charset="0"/>
                <a:ea typeface="Arial" charset="0"/>
                <a:cs typeface="Arial" charset="0"/>
              </a:rPr>
              <a:t>análisis </a:t>
            </a:r>
            <a:r>
              <a:rPr lang="es-ES_tradnl" sz="2400" dirty="0">
                <a:solidFill>
                  <a:srgbClr val="938B87"/>
                </a:solidFill>
                <a:latin typeface="Arial" charset="0"/>
                <a:ea typeface="Arial" charset="0"/>
                <a:cs typeface="Arial" charset="0"/>
              </a:rPr>
              <a:t>de las estrategias de comunicación sobre cambio climático </a:t>
            </a:r>
            <a:r>
              <a:rPr lang="es-ES_tradnl" sz="2400" dirty="0" smtClean="0">
                <a:solidFill>
                  <a:srgbClr val="938B87"/>
                </a:solidFill>
                <a:latin typeface="Arial" charset="0"/>
                <a:ea typeface="Arial" charset="0"/>
                <a:cs typeface="Arial" charset="0"/>
              </a:rPr>
              <a:t>y la comunidad de </a:t>
            </a:r>
            <a:r>
              <a:rPr lang="es-ES_tradnl" sz="2400" dirty="0" err="1" smtClean="0">
                <a:solidFill>
                  <a:srgbClr val="938B87"/>
                </a:solidFill>
                <a:latin typeface="Arial" charset="0"/>
                <a:ea typeface="Arial" charset="0"/>
                <a:cs typeface="Arial" charset="0"/>
              </a:rPr>
              <a:t>Loíza</a:t>
            </a:r>
            <a:endParaRPr lang="es-ES_tradnl" sz="2400" dirty="0">
              <a:solidFill>
                <a:srgbClr val="938B87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629392" y="1745671"/>
            <a:ext cx="3705102" cy="463137"/>
          </a:xfrm>
          <a:prstGeom prst="roundRect">
            <a:avLst/>
          </a:prstGeom>
          <a:solidFill>
            <a:srgbClr val="1986A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mtClean="0"/>
              <a:t>Estrategias</a:t>
            </a:r>
            <a:endParaRPr lang="es-ES_tradnl"/>
          </a:p>
        </p:txBody>
      </p:sp>
      <p:sp>
        <p:nvSpPr>
          <p:cNvPr id="6" name="Rectángulo redondeado 5"/>
          <p:cNvSpPr/>
          <p:nvPr/>
        </p:nvSpPr>
        <p:spPr>
          <a:xfrm>
            <a:off x="629392" y="2553195"/>
            <a:ext cx="3705102" cy="866899"/>
          </a:xfrm>
          <a:prstGeom prst="roundRect">
            <a:avLst/>
          </a:prstGeom>
          <a:noFill/>
          <a:ln>
            <a:solidFill>
              <a:srgbClr val="CDD92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_tradnl" dirty="0"/>
          </a:p>
        </p:txBody>
      </p:sp>
      <p:sp>
        <p:nvSpPr>
          <p:cNvPr id="7" name="CuadroTexto 6"/>
          <p:cNvSpPr txBox="1"/>
          <p:nvPr/>
        </p:nvSpPr>
        <p:spPr>
          <a:xfrm>
            <a:off x="742208" y="2674284"/>
            <a:ext cx="347947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_tradnl" dirty="0" err="1" smtClean="0">
                <a:solidFill>
                  <a:srgbClr val="1986A4"/>
                </a:solidFill>
              </a:rPr>
              <a:t>Website</a:t>
            </a:r>
            <a:r>
              <a:rPr lang="es-ES_tradnl" dirty="0" smtClean="0">
                <a:solidFill>
                  <a:srgbClr val="1986A4"/>
                </a:solidFill>
              </a:rPr>
              <a:t>: </a:t>
            </a:r>
            <a:r>
              <a:rPr lang="es-ES_tradnl" dirty="0">
                <a:solidFill>
                  <a:srgbClr val="1986A4"/>
                </a:solidFill>
              </a:rPr>
              <a:t>en inglés, con abundante información científica</a:t>
            </a:r>
            <a:r>
              <a:rPr lang="es-ES_tradnl" dirty="0" smtClean="0">
                <a:solidFill>
                  <a:srgbClr val="1986A4"/>
                </a:solidFill>
              </a:rPr>
              <a:t>.</a:t>
            </a:r>
            <a:endParaRPr lang="es-ES_tradnl" dirty="0">
              <a:solidFill>
                <a:srgbClr val="1986A4"/>
              </a:solidFill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629392" y="3688752"/>
            <a:ext cx="3705102" cy="866899"/>
          </a:xfrm>
          <a:prstGeom prst="roundRect">
            <a:avLst/>
          </a:prstGeom>
          <a:noFill/>
          <a:ln>
            <a:solidFill>
              <a:srgbClr val="CDD92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_tradnl" dirty="0"/>
          </a:p>
        </p:txBody>
      </p:sp>
      <p:sp>
        <p:nvSpPr>
          <p:cNvPr id="9" name="CuadroTexto 8"/>
          <p:cNvSpPr txBox="1"/>
          <p:nvPr/>
        </p:nvSpPr>
        <p:spPr>
          <a:xfrm>
            <a:off x="742208" y="3809841"/>
            <a:ext cx="347947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_tradnl" dirty="0" smtClean="0">
                <a:solidFill>
                  <a:srgbClr val="1986A4"/>
                </a:solidFill>
              </a:rPr>
              <a:t>Facebook: en inglés, actividad intermitente (también Twitter).</a:t>
            </a:r>
            <a:endParaRPr lang="es-ES_tradnl" dirty="0">
              <a:solidFill>
                <a:srgbClr val="1986A4"/>
              </a:solidFill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629392" y="4824309"/>
            <a:ext cx="3705102" cy="866899"/>
          </a:xfrm>
          <a:prstGeom prst="roundRect">
            <a:avLst/>
          </a:prstGeom>
          <a:noFill/>
          <a:ln>
            <a:solidFill>
              <a:srgbClr val="CDD92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_tradnl" dirty="0"/>
          </a:p>
        </p:txBody>
      </p:sp>
      <p:sp>
        <p:nvSpPr>
          <p:cNvPr id="11" name="CuadroTexto 10"/>
          <p:cNvSpPr txBox="1"/>
          <p:nvPr/>
        </p:nvSpPr>
        <p:spPr>
          <a:xfrm>
            <a:off x="742208" y="4945398"/>
            <a:ext cx="347947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_tradnl" dirty="0" smtClean="0">
                <a:solidFill>
                  <a:srgbClr val="1986A4"/>
                </a:solidFill>
              </a:rPr>
              <a:t>Esfuerzos puntuales con audiencias interesadas </a:t>
            </a:r>
            <a:r>
              <a:rPr lang="es-ES_tradnl" dirty="0">
                <a:solidFill>
                  <a:srgbClr val="1986A4"/>
                </a:solidFill>
              </a:rPr>
              <a:t>en el tema. </a:t>
            </a:r>
          </a:p>
        </p:txBody>
      </p:sp>
      <p:sp>
        <p:nvSpPr>
          <p:cNvPr id="12" name="Rectángulo redondeado 11"/>
          <p:cNvSpPr/>
          <p:nvPr/>
        </p:nvSpPr>
        <p:spPr>
          <a:xfrm>
            <a:off x="4981698" y="1745670"/>
            <a:ext cx="3705102" cy="463137"/>
          </a:xfrm>
          <a:prstGeom prst="roundRect">
            <a:avLst/>
          </a:prstGeom>
          <a:solidFill>
            <a:srgbClr val="1986A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err="1" smtClean="0"/>
              <a:t>Loíza</a:t>
            </a:r>
            <a:endParaRPr lang="es-ES_tradnl" dirty="0"/>
          </a:p>
        </p:txBody>
      </p:sp>
      <p:sp>
        <p:nvSpPr>
          <p:cNvPr id="13" name="Rectángulo redondeado 12"/>
          <p:cNvSpPr/>
          <p:nvPr/>
        </p:nvSpPr>
        <p:spPr>
          <a:xfrm>
            <a:off x="4981698" y="2553195"/>
            <a:ext cx="3705102" cy="866899"/>
          </a:xfrm>
          <a:prstGeom prst="roundRect">
            <a:avLst/>
          </a:prstGeom>
          <a:noFill/>
          <a:ln>
            <a:solidFill>
              <a:srgbClr val="CDD92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_tradnl" dirty="0"/>
          </a:p>
        </p:txBody>
      </p:sp>
      <p:sp>
        <p:nvSpPr>
          <p:cNvPr id="14" name="CuadroTexto 13"/>
          <p:cNvSpPr txBox="1"/>
          <p:nvPr/>
        </p:nvSpPr>
        <p:spPr>
          <a:xfrm>
            <a:off x="5094514" y="2674284"/>
            <a:ext cx="347947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_tradnl" dirty="0" smtClean="0">
                <a:solidFill>
                  <a:srgbClr val="1986A4"/>
                </a:solidFill>
              </a:rPr>
              <a:t>Mayoría no </a:t>
            </a:r>
            <a:r>
              <a:rPr lang="es-ES_tradnl" dirty="0">
                <a:solidFill>
                  <a:srgbClr val="1986A4"/>
                </a:solidFill>
              </a:rPr>
              <a:t>domina el inglés y carece de un grado </a:t>
            </a:r>
            <a:r>
              <a:rPr lang="es-ES_tradnl" dirty="0" smtClean="0">
                <a:solidFill>
                  <a:srgbClr val="1986A4"/>
                </a:solidFill>
              </a:rPr>
              <a:t>universitario*</a:t>
            </a:r>
            <a:endParaRPr lang="es-ES_tradnl" dirty="0">
              <a:solidFill>
                <a:srgbClr val="1986A4"/>
              </a:solidFill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6776021" y="6365175"/>
            <a:ext cx="19107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smtClean="0"/>
              <a:t>*Encuesta de la Comunidad</a:t>
            </a:r>
            <a:endParaRPr lang="es-ES_tradnl" sz="1200" dirty="0"/>
          </a:p>
        </p:txBody>
      </p:sp>
      <p:sp>
        <p:nvSpPr>
          <p:cNvPr id="16" name="Rectángulo redondeado 15"/>
          <p:cNvSpPr/>
          <p:nvPr/>
        </p:nvSpPr>
        <p:spPr>
          <a:xfrm>
            <a:off x="4981698" y="3688752"/>
            <a:ext cx="3705102" cy="866899"/>
          </a:xfrm>
          <a:prstGeom prst="roundRect">
            <a:avLst/>
          </a:prstGeom>
          <a:noFill/>
          <a:ln>
            <a:solidFill>
              <a:srgbClr val="CDD92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_tradnl" dirty="0"/>
          </a:p>
        </p:txBody>
      </p:sp>
      <p:sp>
        <p:nvSpPr>
          <p:cNvPr id="17" name="CuadroTexto 16"/>
          <p:cNvSpPr txBox="1"/>
          <p:nvPr/>
        </p:nvSpPr>
        <p:spPr>
          <a:xfrm>
            <a:off x="5094514" y="3809841"/>
            <a:ext cx="347947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_tradnl" dirty="0" smtClean="0">
                <a:solidFill>
                  <a:srgbClr val="1986A4"/>
                </a:solidFill>
              </a:rPr>
              <a:t>Conocimiento y accesos limitados a herramientas digitales.</a:t>
            </a:r>
            <a:endParaRPr lang="es-ES_tradnl" dirty="0">
              <a:solidFill>
                <a:srgbClr val="1986A4"/>
              </a:solidFill>
            </a:endParaRPr>
          </a:p>
        </p:txBody>
      </p:sp>
      <p:sp>
        <p:nvSpPr>
          <p:cNvPr id="18" name="Rectángulo redondeado 17"/>
          <p:cNvSpPr/>
          <p:nvPr/>
        </p:nvSpPr>
        <p:spPr>
          <a:xfrm>
            <a:off x="4981698" y="4824309"/>
            <a:ext cx="3705102" cy="866899"/>
          </a:xfrm>
          <a:prstGeom prst="roundRect">
            <a:avLst/>
          </a:prstGeom>
          <a:noFill/>
          <a:ln>
            <a:solidFill>
              <a:srgbClr val="CDD92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_tradnl" dirty="0"/>
          </a:p>
        </p:txBody>
      </p:sp>
      <p:sp>
        <p:nvSpPr>
          <p:cNvPr id="19" name="CuadroTexto 18"/>
          <p:cNvSpPr txBox="1"/>
          <p:nvPr/>
        </p:nvSpPr>
        <p:spPr>
          <a:xfrm>
            <a:off x="5094514" y="4945398"/>
            <a:ext cx="347947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_tradnl" dirty="0" smtClean="0">
                <a:solidFill>
                  <a:srgbClr val="1986A4"/>
                </a:solidFill>
              </a:rPr>
              <a:t>Ha comenzado un proceso de reuniones facilitadas por el PMZC</a:t>
            </a:r>
            <a:endParaRPr lang="es-ES_tradnl" dirty="0">
              <a:solidFill>
                <a:srgbClr val="1986A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133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rgbClr val="1986A4"/>
                </a:solidFill>
                <a:latin typeface="Arial" charset="0"/>
                <a:ea typeface="Arial" charset="0"/>
                <a:cs typeface="Arial" charset="0"/>
              </a:rPr>
              <a:t>Qué hemos hecho hasta ahora</a:t>
            </a:r>
            <a:endParaRPr lang="es-ES" b="1" dirty="0">
              <a:solidFill>
                <a:srgbClr val="1986A4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3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1746259"/>
            <a:ext cx="4785756" cy="3589317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4785756" y="1746259"/>
            <a:ext cx="3123211" cy="400110"/>
          </a:xfrm>
          <a:prstGeom prst="rect">
            <a:avLst/>
          </a:prstGeom>
          <a:solidFill>
            <a:srgbClr val="938B87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s-ES_tradnl" sz="2000" dirty="0" smtClean="0">
                <a:solidFill>
                  <a:schemeClr val="bg1"/>
                </a:solidFill>
              </a:rPr>
              <a:t>Grupos focales</a:t>
            </a:r>
            <a:endParaRPr lang="es-ES_tradnl" sz="2000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151911" y="3340862"/>
            <a:ext cx="3123211" cy="400110"/>
          </a:xfrm>
          <a:prstGeom prst="rect">
            <a:avLst/>
          </a:prstGeom>
          <a:solidFill>
            <a:srgbClr val="938B87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s-ES_tradnl" sz="2000" dirty="0" smtClean="0">
                <a:solidFill>
                  <a:schemeClr val="bg1"/>
                </a:solidFill>
              </a:rPr>
              <a:t>Entrevistas</a:t>
            </a:r>
            <a:endParaRPr lang="es-ES_tradnl" dirty="0">
              <a:solidFill>
                <a:schemeClr val="bg1"/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5563589" y="4935466"/>
            <a:ext cx="3123211" cy="400110"/>
          </a:xfrm>
          <a:prstGeom prst="rect">
            <a:avLst/>
          </a:prstGeom>
          <a:solidFill>
            <a:srgbClr val="938B87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s-ES_tradnl" sz="2000" dirty="0" smtClean="0">
                <a:solidFill>
                  <a:schemeClr val="bg1"/>
                </a:solidFill>
              </a:rPr>
              <a:t>Sesiones de trabajo</a:t>
            </a:r>
            <a:endParaRPr lang="es-ES_tradnl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779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17832" y="327091"/>
            <a:ext cx="794239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_tradnl" b="1" dirty="0" smtClean="0">
                <a:solidFill>
                  <a:srgbClr val="938B87"/>
                </a:solidFill>
                <a:latin typeface="Arial"/>
                <a:cs typeface="Arial"/>
              </a:rPr>
              <a:t>Lo que la comunidad aspira a </a:t>
            </a:r>
            <a:r>
              <a:rPr lang="es-ES_tradnl" sz="3600" b="1" dirty="0" smtClean="0">
                <a:solidFill>
                  <a:srgbClr val="938B87"/>
                </a:solidFill>
                <a:latin typeface="Arial"/>
                <a:cs typeface="Arial"/>
              </a:rPr>
              <a:t>comunicar sobre el cambio climático</a:t>
            </a:r>
            <a:endParaRPr lang="es-ES_tradnl" sz="3600" b="1" dirty="0">
              <a:solidFill>
                <a:srgbClr val="938B87"/>
              </a:solidFill>
              <a:latin typeface="Arial"/>
              <a:cs typeface="Arial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389029" y="3287965"/>
            <a:ext cx="7360024" cy="46529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</p:txBody>
      </p:sp>
      <p:grpSp>
        <p:nvGrpSpPr>
          <p:cNvPr id="7" name="Agrupar 6"/>
          <p:cNvGrpSpPr/>
          <p:nvPr/>
        </p:nvGrpSpPr>
        <p:grpSpPr>
          <a:xfrm>
            <a:off x="0" y="1888177"/>
            <a:ext cx="4180114" cy="1097281"/>
            <a:chOff x="4714504" y="1118363"/>
            <a:chExt cx="4180114" cy="1234198"/>
          </a:xfrm>
          <a:solidFill>
            <a:srgbClr val="1986A4"/>
          </a:solidFill>
          <a:effectLst/>
        </p:grpSpPr>
        <p:sp>
          <p:nvSpPr>
            <p:cNvPr id="8" name="Rectángulo 7"/>
            <p:cNvSpPr/>
            <p:nvPr/>
          </p:nvSpPr>
          <p:spPr>
            <a:xfrm>
              <a:off x="4714504" y="1118363"/>
              <a:ext cx="4180114" cy="1234198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9" name="CuadroTexto 8"/>
            <p:cNvSpPr txBox="1"/>
            <p:nvPr/>
          </p:nvSpPr>
          <p:spPr>
            <a:xfrm>
              <a:off x="4714504" y="1391953"/>
              <a:ext cx="4180114" cy="796215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charset="0"/>
                <a:buChar char="•"/>
              </a:pPr>
              <a:r>
                <a:rPr lang="es-ES_tradnl" sz="2000" dirty="0" smtClean="0">
                  <a:solidFill>
                    <a:schemeClr val="bg1"/>
                  </a:solidFill>
                </a:rPr>
                <a:t>El cambio climático amenaza sus vidas y propiedades</a:t>
              </a:r>
              <a:endParaRPr lang="es-ES_tradnl" sz="20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" name="Rectángulo 10"/>
          <p:cNvSpPr/>
          <p:nvPr/>
        </p:nvSpPr>
        <p:spPr>
          <a:xfrm>
            <a:off x="0" y="3372577"/>
            <a:ext cx="4180114" cy="1097281"/>
          </a:xfrm>
          <a:prstGeom prst="rect">
            <a:avLst/>
          </a:prstGeom>
          <a:solidFill>
            <a:srgbClr val="CDD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charset="0"/>
              <a:buChar char="•"/>
            </a:pPr>
            <a:r>
              <a:rPr lang="es-ES_tradnl" sz="2000" dirty="0" smtClean="0">
                <a:solidFill>
                  <a:srgbClr val="1986A4"/>
                </a:solidFill>
              </a:rPr>
              <a:t>Todos necesitamos participar para atender el impacto del cambio climático en </a:t>
            </a:r>
            <a:r>
              <a:rPr lang="es-ES_tradnl" sz="2000" dirty="0" err="1" smtClean="0">
                <a:solidFill>
                  <a:srgbClr val="1986A4"/>
                </a:solidFill>
              </a:rPr>
              <a:t>Loíza</a:t>
            </a:r>
            <a:endParaRPr lang="es-ES_tradnl" sz="2000" dirty="0">
              <a:solidFill>
                <a:srgbClr val="1986A4"/>
              </a:solidFill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0" y="4856977"/>
            <a:ext cx="4180114" cy="1098468"/>
          </a:xfrm>
          <a:prstGeom prst="rect">
            <a:avLst/>
          </a:prstGeom>
          <a:solidFill>
            <a:srgbClr val="1986A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charset="0"/>
              <a:buChar char="•"/>
            </a:pPr>
            <a:r>
              <a:rPr lang="es-ES_tradnl" sz="2000" dirty="0"/>
              <a:t>Es posible hacer algo </a:t>
            </a:r>
            <a:r>
              <a:rPr lang="es-ES_tradnl" sz="2000" dirty="0" smtClean="0"/>
              <a:t>juntos</a:t>
            </a:r>
            <a:endParaRPr lang="en-US" sz="2000" dirty="0"/>
          </a:p>
        </p:txBody>
      </p:sp>
      <p:sp>
        <p:nvSpPr>
          <p:cNvPr id="13" name="Rectángulo 12"/>
          <p:cNvSpPr/>
          <p:nvPr/>
        </p:nvSpPr>
        <p:spPr>
          <a:xfrm>
            <a:off x="4963885" y="3372578"/>
            <a:ext cx="4180115" cy="1097280"/>
          </a:xfrm>
          <a:prstGeom prst="rect">
            <a:avLst/>
          </a:prstGeom>
          <a:solidFill>
            <a:srgbClr val="CDD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charset="0"/>
              <a:buChar char="•"/>
            </a:pPr>
            <a:r>
              <a:rPr lang="es-ES_tradnl" sz="2000" dirty="0">
                <a:solidFill>
                  <a:srgbClr val="1986A4"/>
                </a:solidFill>
              </a:rPr>
              <a:t>Tenemos que educarnos y adiestrarnos; todos debemos participar</a:t>
            </a:r>
            <a:endParaRPr lang="en-US" sz="2000" dirty="0">
              <a:solidFill>
                <a:srgbClr val="1986A4"/>
              </a:solidFill>
            </a:endParaRPr>
          </a:p>
        </p:txBody>
      </p:sp>
      <p:grpSp>
        <p:nvGrpSpPr>
          <p:cNvPr id="14" name="Agrupar 13"/>
          <p:cNvGrpSpPr/>
          <p:nvPr/>
        </p:nvGrpSpPr>
        <p:grpSpPr>
          <a:xfrm>
            <a:off x="4963885" y="1888177"/>
            <a:ext cx="4180114" cy="1101142"/>
            <a:chOff x="4714504" y="1118363"/>
            <a:chExt cx="4180114" cy="1238541"/>
          </a:xfrm>
          <a:solidFill>
            <a:srgbClr val="1986A4"/>
          </a:solidFill>
          <a:effectLst/>
        </p:grpSpPr>
        <p:sp>
          <p:nvSpPr>
            <p:cNvPr id="15" name="Rectángulo 14"/>
            <p:cNvSpPr/>
            <p:nvPr/>
          </p:nvSpPr>
          <p:spPr>
            <a:xfrm>
              <a:off x="4714504" y="1118363"/>
              <a:ext cx="4180114" cy="1234198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16" name="CuadroTexto 15"/>
            <p:cNvSpPr txBox="1"/>
            <p:nvPr/>
          </p:nvSpPr>
          <p:spPr>
            <a:xfrm>
              <a:off x="4714504" y="1214508"/>
              <a:ext cx="4180114" cy="1142396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charset="0"/>
                <a:buChar char="•"/>
              </a:pPr>
              <a:r>
                <a:rPr lang="en-US" sz="2000" dirty="0">
                  <a:solidFill>
                    <a:schemeClr val="bg1"/>
                  </a:solidFill>
                </a:rPr>
                <a:t> </a:t>
              </a:r>
              <a:r>
                <a:rPr lang="es-ES_tradnl" sz="2000" dirty="0" err="1" smtClean="0">
                  <a:solidFill>
                    <a:schemeClr val="bg1"/>
                  </a:solidFill>
                </a:rPr>
                <a:t>Loíza</a:t>
              </a:r>
              <a:r>
                <a:rPr lang="es-ES_tradnl" sz="2000" dirty="0" smtClean="0">
                  <a:solidFill>
                    <a:schemeClr val="bg1"/>
                  </a:solidFill>
                </a:rPr>
                <a:t> </a:t>
              </a:r>
              <a:r>
                <a:rPr lang="es-ES_tradnl" sz="2000" dirty="0">
                  <a:solidFill>
                    <a:schemeClr val="bg1"/>
                  </a:solidFill>
                </a:rPr>
                <a:t>tiene líderes comunitarios que asumen el tema de cambio climático</a:t>
              </a:r>
              <a:r>
                <a:rPr lang="en-US" sz="2000" dirty="0">
                  <a:solidFill>
                    <a:schemeClr val="bg1"/>
                  </a:solidFill>
                </a:rPr>
                <a:t>  </a:t>
              </a:r>
              <a:r>
                <a:rPr lang="es-ES_tradnl" sz="2000" dirty="0">
                  <a:solidFill>
                    <a:schemeClr val="bg1"/>
                  </a:solidFill>
                </a:rPr>
                <a:t> 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9932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1651</TotalTime>
  <Words>692</Words>
  <Application>Microsoft Office PowerPoint</Application>
  <PresentationFormat>On-screen Show (4:3)</PresentationFormat>
  <Paragraphs>151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Abadi MT Condensed Light</vt:lpstr>
      <vt:lpstr>Arial</vt:lpstr>
      <vt:lpstr>Arial Black</vt:lpstr>
      <vt:lpstr>Calibri</vt:lpstr>
      <vt:lpstr>Calibri Light</vt:lpstr>
      <vt:lpstr>Courier New</vt:lpstr>
      <vt:lpstr>Palatino</vt:lpstr>
      <vt:lpstr>Office Theme</vt:lpstr>
      <vt:lpstr>Diseño personalizado</vt:lpstr>
      <vt:lpstr>PowerPoint Presentation</vt:lpstr>
      <vt:lpstr>Proyecto</vt:lpstr>
      <vt:lpstr>Nuestro acercamiento  </vt:lpstr>
      <vt:lpstr>No es lo mismo...</vt:lpstr>
      <vt:lpstr>No es lo mismo...</vt:lpstr>
      <vt:lpstr>Metodología</vt:lpstr>
      <vt:lpstr>Hallazgos del análisis de las estrategias de comunicación sobre cambio climático y la comunidad de Loíza</vt:lpstr>
      <vt:lpstr>Qué hemos hecho hasta ahora</vt:lpstr>
      <vt:lpstr>PowerPoint Presentation</vt:lpstr>
      <vt:lpstr>Elementos de la comunicación</vt:lpstr>
      <vt:lpstr>Elementos de la comunicación</vt:lpstr>
      <vt:lpstr>Por dónde vamos</vt:lpstr>
      <vt:lpstr>Lecciones y validaciones</vt:lpstr>
      <vt:lpstr>Oportunidades para una próxima etapa</vt:lpstr>
      <vt:lpstr>Contactos</vt:lpstr>
    </vt:vector>
  </TitlesOfParts>
  <Company>DVG Corp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Virgen Rodriguez</dc:creator>
  <cp:lastModifiedBy>Vanessa I. Marrero Santiago</cp:lastModifiedBy>
  <cp:revision>153</cp:revision>
  <cp:lastPrinted>2017-04-06T17:31:43Z</cp:lastPrinted>
  <dcterms:created xsi:type="dcterms:W3CDTF">2014-08-05T14:12:23Z</dcterms:created>
  <dcterms:modified xsi:type="dcterms:W3CDTF">2017-04-06T21:15:05Z</dcterms:modified>
</cp:coreProperties>
</file>