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6"/>
  </p:notesMasterIdLst>
  <p:sldIdLst>
    <p:sldId id="256" r:id="rId2"/>
    <p:sldId id="278" r:id="rId3"/>
    <p:sldId id="257" r:id="rId4"/>
    <p:sldId id="258" r:id="rId5"/>
    <p:sldId id="263" r:id="rId6"/>
    <p:sldId id="271" r:id="rId7"/>
    <p:sldId id="272" r:id="rId8"/>
    <p:sldId id="267" r:id="rId9"/>
    <p:sldId id="269" r:id="rId10"/>
    <p:sldId id="275" r:id="rId11"/>
    <p:sldId id="276" r:id="rId12"/>
    <p:sldId id="273" r:id="rId13"/>
    <p:sldId id="274" r:id="rId14"/>
    <p:sldId id="277" r:id="rId15"/>
  </p:sldIdLst>
  <p:sldSz cx="12192000" cy="6858000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86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34929-B590-4362-B747-85EB827359F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E55D9-C8BA-418A-88EF-69DA39605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E.g. R</a:t>
            </a:r>
            <a:r>
              <a:rPr lang="en-US" sz="2000" dirty="0" smtClean="0">
                <a:latin typeface="Calibri" panose="020F0502020204030204" pitchFamily="34" charset="0"/>
              </a:rPr>
              <a:t>í</a:t>
            </a:r>
            <a:r>
              <a:rPr lang="en-US" sz="2000" dirty="0" smtClean="0"/>
              <a:t>o Espiritu Santo can reach up to PR-3. is more than</a:t>
            </a:r>
            <a:r>
              <a:rPr lang="en-US" sz="2000" baseline="0" dirty="0" smtClean="0"/>
              <a:t> 2 km upstream.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E55D9-C8BA-418A-88EF-69DA396052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4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425D-8770-428B-ADFD-699180E9676D}" type="datetimeFigureOut">
              <a:rPr lang="es-PR" smtClean="0"/>
              <a:t>06/04/2017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9EC2-A800-47A6-9D85-DDF9EE39E64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04504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425D-8770-428B-ADFD-699180E9676D}" type="datetimeFigureOut">
              <a:rPr lang="es-PR" smtClean="0"/>
              <a:t>06/04/2017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9EC2-A800-47A6-9D85-DDF9EE39E64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93332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425D-8770-428B-ADFD-699180E9676D}" type="datetimeFigureOut">
              <a:rPr lang="es-PR" smtClean="0"/>
              <a:t>06/04/2017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9EC2-A800-47A6-9D85-DDF9EE39E64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76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425D-8770-428B-ADFD-699180E9676D}" type="datetimeFigureOut">
              <a:rPr lang="es-PR" smtClean="0"/>
              <a:t>06/04/2017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9EC2-A800-47A6-9D85-DDF9EE39E645}" type="slidenum">
              <a:rPr lang="es-PR" smtClean="0"/>
              <a:t>‹#›</a:t>
            </a:fld>
            <a:endParaRPr lang="es-P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6817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425D-8770-428B-ADFD-699180E9676D}" type="datetimeFigureOut">
              <a:rPr lang="es-PR" smtClean="0"/>
              <a:t>06/04/2017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9EC2-A800-47A6-9D85-DDF9EE39E64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3790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425D-8770-428B-ADFD-699180E9676D}" type="datetimeFigureOut">
              <a:rPr lang="es-PR" smtClean="0"/>
              <a:t>06/04/2017</a:t>
            </a:fld>
            <a:endParaRPr lang="es-P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9EC2-A800-47A6-9D85-DDF9EE39E64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185279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425D-8770-428B-ADFD-699180E9676D}" type="datetimeFigureOut">
              <a:rPr lang="es-PR" smtClean="0"/>
              <a:t>06/04/2017</a:t>
            </a:fld>
            <a:endParaRPr lang="es-P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9EC2-A800-47A6-9D85-DDF9EE39E64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34214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425D-8770-428B-ADFD-699180E9676D}" type="datetimeFigureOut">
              <a:rPr lang="es-PR" smtClean="0"/>
              <a:t>06/04/2017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9EC2-A800-47A6-9D85-DDF9EE39E64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73292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425D-8770-428B-ADFD-699180E9676D}" type="datetimeFigureOut">
              <a:rPr lang="es-PR" smtClean="0"/>
              <a:t>06/04/2017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9EC2-A800-47A6-9D85-DDF9EE39E64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3379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425D-8770-428B-ADFD-699180E9676D}" type="datetimeFigureOut">
              <a:rPr lang="es-PR" smtClean="0"/>
              <a:t>06/04/2017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9EC2-A800-47A6-9D85-DDF9EE39E64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7656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425D-8770-428B-ADFD-699180E9676D}" type="datetimeFigureOut">
              <a:rPr lang="es-PR" smtClean="0"/>
              <a:t>06/04/2017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9EC2-A800-47A6-9D85-DDF9EE39E64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2806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425D-8770-428B-ADFD-699180E9676D}" type="datetimeFigureOut">
              <a:rPr lang="es-PR" smtClean="0"/>
              <a:t>06/04/2017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9EC2-A800-47A6-9D85-DDF9EE39E64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67437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425D-8770-428B-ADFD-699180E9676D}" type="datetimeFigureOut">
              <a:rPr lang="es-PR" smtClean="0"/>
              <a:t>06/04/2017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9EC2-A800-47A6-9D85-DDF9EE39E64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00105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425D-8770-428B-ADFD-699180E9676D}" type="datetimeFigureOut">
              <a:rPr lang="es-PR" smtClean="0"/>
              <a:t>06/04/2017</a:t>
            </a:fld>
            <a:endParaRPr lang="es-P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9EC2-A800-47A6-9D85-DDF9EE39E64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07251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425D-8770-428B-ADFD-699180E9676D}" type="datetimeFigureOut">
              <a:rPr lang="es-PR" smtClean="0"/>
              <a:t>06/04/2017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9EC2-A800-47A6-9D85-DDF9EE39E64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0858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425D-8770-428B-ADFD-699180E9676D}" type="datetimeFigureOut">
              <a:rPr lang="es-PR" smtClean="0"/>
              <a:t>06/04/2017</a:t>
            </a:fld>
            <a:endParaRPr lang="es-P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9EC2-A800-47A6-9D85-DDF9EE39E64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30752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425D-8770-428B-ADFD-699180E9676D}" type="datetimeFigureOut">
              <a:rPr lang="es-PR" smtClean="0"/>
              <a:t>06/04/2017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9EC2-A800-47A6-9D85-DDF9EE39E64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38833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AA2425D-8770-428B-ADFD-699180E9676D}" type="datetimeFigureOut">
              <a:rPr lang="es-PR" smtClean="0"/>
              <a:t>06/04/2017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49EC2-A800-47A6-9D85-DDF9EE39E64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06150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cid:ii_15a81bf5c4ff9b7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48" y="1303421"/>
            <a:ext cx="10748210" cy="3329581"/>
          </a:xfrm>
        </p:spPr>
        <p:txBody>
          <a:bodyPr/>
          <a:lstStyle/>
          <a:p>
            <a:r>
              <a:rPr lang="en-US" sz="5400" dirty="0" smtClean="0"/>
              <a:t>WG2: Ecology and Biodiversity</a:t>
            </a:r>
            <a:br>
              <a:rPr lang="en-US" sz="5400" dirty="0" smtClean="0"/>
            </a:br>
            <a:r>
              <a:rPr lang="en-US" sz="5400" dirty="0" smtClean="0"/>
              <a:t>Freshwater Ecosystems</a:t>
            </a:r>
            <a:endParaRPr lang="es-PR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054" y="4785400"/>
            <a:ext cx="6791054" cy="1446957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Sofia Burgos Caraballo, </a:t>
            </a:r>
            <a:r>
              <a:rPr lang="en-US" sz="1600" cap="none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PhD</a:t>
            </a:r>
          </a:p>
          <a:p>
            <a:r>
              <a:rPr lang="en-US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Comprehensive water plan monitoring division</a:t>
            </a:r>
          </a:p>
          <a:p>
            <a:r>
              <a:rPr lang="en-US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Department of Natural and Environmental Resources</a:t>
            </a:r>
          </a:p>
          <a:p>
            <a:endParaRPr lang="es-PR" sz="1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825" y="4633002"/>
            <a:ext cx="1875297" cy="1880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814" y="4633002"/>
            <a:ext cx="1633870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8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Stressor: Drought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Abundance of exotic fish species</a:t>
            </a:r>
          </a:p>
          <a:p>
            <a:r>
              <a:rPr lang="en-US" sz="2400" dirty="0" smtClean="0"/>
              <a:t>Enhance the effect of barriers</a:t>
            </a:r>
          </a:p>
          <a:p>
            <a:r>
              <a:rPr lang="en-US" sz="2400" dirty="0" smtClean="0"/>
              <a:t>Reduction </a:t>
            </a:r>
            <a:r>
              <a:rPr lang="en-US" sz="2400" dirty="0"/>
              <a:t>in connectivity</a:t>
            </a:r>
          </a:p>
          <a:p>
            <a:endParaRPr lang="es-P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122" y="1540043"/>
            <a:ext cx="4295268" cy="4322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8" y="3658324"/>
            <a:ext cx="4239287" cy="281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Stressor: Drought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129" y="1674056"/>
            <a:ext cx="10522634" cy="4574344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Accumulation </a:t>
            </a:r>
            <a:r>
              <a:rPr lang="en-US" sz="2200" dirty="0"/>
              <a:t>of sediments in river mouth </a:t>
            </a:r>
            <a:endParaRPr lang="en-US" sz="2200" dirty="0" smtClean="0"/>
          </a:p>
          <a:p>
            <a:pPr lvl="1"/>
            <a:r>
              <a:rPr lang="en-US" sz="2000" dirty="0" smtClean="0"/>
              <a:t>Restrict </a:t>
            </a:r>
            <a:r>
              <a:rPr lang="en-US" sz="2000" dirty="0"/>
              <a:t>the entrance </a:t>
            </a:r>
            <a:r>
              <a:rPr lang="en-US" sz="2000" dirty="0" smtClean="0"/>
              <a:t>of </a:t>
            </a:r>
            <a:r>
              <a:rPr lang="en-US" sz="2000" dirty="0"/>
              <a:t>migratory fauna. </a:t>
            </a:r>
            <a:endParaRPr lang="en-US" sz="2000" dirty="0" smtClean="0"/>
          </a:p>
          <a:p>
            <a:pPr lvl="1"/>
            <a:r>
              <a:rPr lang="en-US" sz="2000" dirty="0" smtClean="0"/>
              <a:t>Nutrients </a:t>
            </a:r>
            <a:r>
              <a:rPr lang="en-US" sz="2000" dirty="0"/>
              <a:t>from marine </a:t>
            </a:r>
            <a:r>
              <a:rPr lang="en-US" sz="2000" dirty="0" smtClean="0"/>
              <a:t>origin </a:t>
            </a:r>
            <a:r>
              <a:rPr lang="en-US" sz="2000" dirty="0"/>
              <a:t>will be eliminated. </a:t>
            </a:r>
            <a:endParaRPr lang="en-US" sz="2000" dirty="0" smtClean="0"/>
          </a:p>
          <a:p>
            <a:endParaRPr lang="en-US" sz="2400" dirty="0" smtClean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380784"/>
            <a:ext cx="4213911" cy="2656723"/>
          </a:xfrm>
          <a:prstGeom prst="rect">
            <a:avLst/>
          </a:prstGeom>
          <a:noFill/>
        </p:spPr>
      </p:pic>
      <p:pic>
        <p:nvPicPr>
          <p:cNvPr id="8" name="Picture 7" descr="Inline image 1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08" y="3380784"/>
            <a:ext cx="4211371" cy="26567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020694" y="6030681"/>
            <a:ext cx="4229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 mouth of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río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Sabana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without sand berm (picture taken on May 24, 2014). </a:t>
            </a:r>
            <a:endParaRPr lang="es-PR" dirty="0"/>
          </a:p>
        </p:txBody>
      </p:sp>
      <p:sp>
        <p:nvSpPr>
          <p:cNvPr id="10" name="Rectangle 9"/>
          <p:cNvSpPr/>
          <p:nvPr/>
        </p:nvSpPr>
        <p:spPr>
          <a:xfrm>
            <a:off x="6958080" y="6061569"/>
            <a:ext cx="423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 mouth of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río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Sabana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sand berm formed (picture taken on July 17, 2014). 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4271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Stressor: Drought</a:t>
            </a:r>
            <a:endParaRPr lang="es-P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48400" y="4555957"/>
            <a:ext cx="5737273" cy="212365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Effects of the past two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droughts:</a:t>
            </a:r>
          </a:p>
          <a:p>
            <a:pPr lvl="1"/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increased in densities of </a:t>
            </a:r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macroinvertebrates</a:t>
            </a:r>
          </a:p>
          <a:p>
            <a:pPr lvl="1"/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downstream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migration of filter feeders and shredders; </a:t>
            </a:r>
            <a:endParaRPr lang="en-US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smtClean="0"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increased in the number of predators (e.g. </a:t>
            </a:r>
            <a:r>
              <a:rPr lang="en-US" i="1" dirty="0" err="1">
                <a:ea typeface="Calibri" panose="020F0502020204030204" pitchFamily="34" charset="0"/>
                <a:cs typeface="Calibri" panose="020F0502020204030204" pitchFamily="34" charset="0"/>
              </a:rPr>
              <a:t>Macrobrachium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) in the headwater pools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0" y="1210459"/>
            <a:ext cx="5962015" cy="3104515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08237"/>
            <a:ext cx="5943600" cy="3108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77516" y="4555958"/>
            <a:ext cx="5069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flow- Reproduction and egg release</a:t>
            </a:r>
          </a:p>
          <a:p>
            <a:r>
              <a:rPr lang="en-US" dirty="0" smtClean="0"/>
              <a:t>Low flow- Migration</a:t>
            </a:r>
          </a:p>
          <a:p>
            <a:endParaRPr lang="es-PR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55902" y="5250399"/>
            <a:ext cx="5737273" cy="117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85750" indent="-28575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Gap: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What are the effects of prolonged drought events on the migration patterns?</a:t>
            </a:r>
          </a:p>
        </p:txBody>
      </p:sp>
    </p:spTree>
    <p:extLst>
      <p:ext uri="{BB962C8B-B14F-4D97-AF65-F5344CB8AC3E}">
        <p14:creationId xmlns:p14="http://schemas.microsoft.com/office/powerpoint/2010/main" val="7610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Stressor: Drought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6228" y="5495148"/>
            <a:ext cx="5978769" cy="12010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Gaps:</a:t>
            </a:r>
          </a:p>
          <a:p>
            <a:pPr lvl="1"/>
            <a:r>
              <a:rPr lang="en-US" dirty="0" smtClean="0"/>
              <a:t>How long it takes to recover?</a:t>
            </a:r>
          </a:p>
          <a:p>
            <a:pPr lvl="1"/>
            <a:r>
              <a:rPr lang="en-US" dirty="0" smtClean="0"/>
              <a:t>What is the best way to manage reservoirs to prevent future massive death events?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463" t="28344" r="20902" b="21656"/>
          <a:stretch/>
        </p:blipFill>
        <p:spPr>
          <a:xfrm>
            <a:off x="2866845" y="1351677"/>
            <a:ext cx="9106565" cy="4087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943" t="19791" r="19547" b="12445"/>
          <a:stretch/>
        </p:blipFill>
        <p:spPr>
          <a:xfrm>
            <a:off x="877228" y="3603823"/>
            <a:ext cx="4812631" cy="2933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204" t="40406" r="60973" b="35691"/>
          <a:stretch/>
        </p:blipFill>
        <p:spPr>
          <a:xfrm>
            <a:off x="211678" y="1776202"/>
            <a:ext cx="2839453" cy="174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Suggestions?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 used for the freshwater section</a:t>
            </a:r>
          </a:p>
          <a:p>
            <a:r>
              <a:rPr lang="en-US" dirty="0" smtClean="0"/>
              <a:t>The River Continuum Concept</a:t>
            </a:r>
          </a:p>
          <a:p>
            <a:r>
              <a:rPr lang="en-US" dirty="0" smtClean="0"/>
              <a:t>Stressors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9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 Approach</a:t>
            </a:r>
            <a:endParaRPr lang="es-P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1" b="9662"/>
          <a:stretch/>
        </p:blipFill>
        <p:spPr>
          <a:xfrm>
            <a:off x="854242" y="1425528"/>
            <a:ext cx="5289884" cy="4680071"/>
          </a:xfrm>
        </p:spPr>
      </p:pic>
      <p:sp>
        <p:nvSpPr>
          <p:cNvPr id="6" name="Rectangle 5"/>
          <p:cNvSpPr/>
          <p:nvPr/>
        </p:nvSpPr>
        <p:spPr>
          <a:xfrm>
            <a:off x="854242" y="6370758"/>
            <a:ext cx="2290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R" dirty="0" smtClean="0"/>
              <a:t>http://www.nsrwa.org</a:t>
            </a:r>
            <a:endParaRPr lang="es-P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71138" y="1910118"/>
            <a:ext cx="5092505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 smtClean="0"/>
              <a:t>Landscape modification</a:t>
            </a:r>
          </a:p>
          <a:p>
            <a:pPr lvl="1"/>
            <a:r>
              <a:rPr lang="en-US" sz="2000" dirty="0"/>
              <a:t>Urbanization and agriculture</a:t>
            </a:r>
          </a:p>
          <a:p>
            <a:pPr lvl="1"/>
            <a:r>
              <a:rPr lang="en-US" sz="2000" dirty="0" smtClean="0"/>
              <a:t>Elimination of riparian areas</a:t>
            </a:r>
          </a:p>
          <a:p>
            <a:r>
              <a:rPr lang="en-US" sz="2200" dirty="0" smtClean="0"/>
              <a:t>Instream modifications</a:t>
            </a:r>
          </a:p>
          <a:p>
            <a:pPr lvl="1"/>
            <a:r>
              <a:rPr lang="en-US" sz="2000" dirty="0" smtClean="0"/>
              <a:t>Obstructions in the main channel</a:t>
            </a:r>
          </a:p>
          <a:p>
            <a:pPr lvl="1"/>
            <a:r>
              <a:rPr lang="en-US" sz="2000" dirty="0" smtClean="0"/>
              <a:t>Degradation in water quality</a:t>
            </a:r>
          </a:p>
          <a:p>
            <a:pPr lvl="1"/>
            <a:r>
              <a:rPr lang="en-US" sz="2000" dirty="0" smtClean="0"/>
              <a:t>Introduction of exotic species</a:t>
            </a:r>
            <a:endParaRPr lang="es-PR" sz="2000" dirty="0"/>
          </a:p>
        </p:txBody>
      </p:sp>
    </p:spTree>
    <p:extLst>
      <p:ext uri="{BB962C8B-B14F-4D97-AF65-F5344CB8AC3E}">
        <p14:creationId xmlns:p14="http://schemas.microsoft.com/office/powerpoint/2010/main" val="142615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3064243" cy="1400530"/>
          </a:xfrm>
        </p:spPr>
        <p:txBody>
          <a:bodyPr/>
          <a:lstStyle/>
          <a:p>
            <a:r>
              <a:rPr lang="en-US" dirty="0" smtClean="0"/>
              <a:t>The River Continuum Concept</a:t>
            </a:r>
            <a:endParaRPr lang="es-PR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272463"/>
            <a:ext cx="360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Vannote</a:t>
            </a:r>
            <a:r>
              <a:rPr lang="en-US" dirty="0" smtClean="0"/>
              <a:t> et al. 1980</a:t>
            </a:r>
            <a:endParaRPr lang="es-P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933" t="31944" r="11444" b="39399"/>
          <a:stretch/>
        </p:blipFill>
        <p:spPr>
          <a:xfrm>
            <a:off x="8213751" y="3308443"/>
            <a:ext cx="3587811" cy="75441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69" y="414168"/>
            <a:ext cx="4149969" cy="6055448"/>
          </a:xfrm>
        </p:spPr>
      </p:pic>
    </p:spTree>
    <p:extLst>
      <p:ext uri="{BB962C8B-B14F-4D97-AF65-F5344CB8AC3E}">
        <p14:creationId xmlns:p14="http://schemas.microsoft.com/office/powerpoint/2010/main" val="38202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Stressor: Sea Level Rise and </a:t>
            </a:r>
            <a:br>
              <a:rPr lang="en-US" dirty="0" smtClean="0"/>
            </a:br>
            <a:r>
              <a:rPr lang="en-US" dirty="0" smtClean="0"/>
              <a:t>Salt Water Intrusion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957476" cy="419548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During low flow periods there is more salt water intrusion</a:t>
            </a:r>
          </a:p>
          <a:p>
            <a:pPr lvl="1"/>
            <a:r>
              <a:rPr lang="en-US" dirty="0" smtClean="0"/>
              <a:t>Establishment </a:t>
            </a:r>
            <a:r>
              <a:rPr lang="en-US" dirty="0"/>
              <a:t>of saline tolerant species that can increase in abundance and outcompete freshwater species. </a:t>
            </a:r>
            <a:endParaRPr lang="en-US" dirty="0" smtClean="0"/>
          </a:p>
          <a:p>
            <a:r>
              <a:rPr lang="en-US" sz="2200" dirty="0" smtClean="0"/>
              <a:t>Gaps: </a:t>
            </a:r>
          </a:p>
          <a:p>
            <a:pPr lvl="1"/>
            <a:r>
              <a:rPr lang="en-US" sz="2000" dirty="0" smtClean="0"/>
              <a:t>How far can it moves upstream?</a:t>
            </a:r>
          </a:p>
          <a:p>
            <a:pPr lvl="1"/>
            <a:r>
              <a:rPr lang="en-US" sz="2000" dirty="0" smtClean="0"/>
              <a:t>What are the implications?</a:t>
            </a:r>
            <a:endParaRPr lang="en-US" sz="2000" dirty="0"/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46"/>
          <a:stretch/>
        </p:blipFill>
        <p:spPr>
          <a:xfrm>
            <a:off x="8496447" y="230908"/>
            <a:ext cx="3695553" cy="5784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951" y="3556000"/>
            <a:ext cx="3700049" cy="31916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91951" y="6474390"/>
            <a:ext cx="40077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http://www.recursosaguapuertorico.com/Intrusion-Salina.html</a:t>
            </a:r>
          </a:p>
        </p:txBody>
      </p:sp>
    </p:spTree>
    <p:extLst>
      <p:ext uri="{BB962C8B-B14F-4D97-AF65-F5344CB8AC3E}">
        <p14:creationId xmlns:p14="http://schemas.microsoft.com/office/powerpoint/2010/main" val="33498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Stressor: Temperature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87697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Reduce the water capacity to retain dissolved oxygen.</a:t>
            </a:r>
          </a:p>
          <a:p>
            <a:r>
              <a:rPr lang="en-US" sz="2400" dirty="0" smtClean="0"/>
              <a:t>Affect the growth rate and distribution of species.</a:t>
            </a:r>
          </a:p>
          <a:p>
            <a:pPr lvl="1"/>
            <a:r>
              <a:rPr lang="en-US" sz="2000" dirty="0" smtClean="0"/>
              <a:t>Reductions in the size of adults. </a:t>
            </a:r>
          </a:p>
          <a:p>
            <a:pPr lvl="1"/>
            <a:r>
              <a:rPr lang="en-US" sz="2000" dirty="0" smtClean="0"/>
              <a:t>Increases in metabolic rates and nutrient cycling.</a:t>
            </a:r>
          </a:p>
          <a:p>
            <a:r>
              <a:rPr lang="en-US" sz="2400" dirty="0" smtClean="0"/>
              <a:t>Gap:</a:t>
            </a:r>
          </a:p>
          <a:p>
            <a:pPr lvl="1"/>
            <a:r>
              <a:rPr lang="en-US" sz="2200" dirty="0" smtClean="0"/>
              <a:t>What is thermal threshold for freshwater aquatic organisms?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309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Stressor: Storms and hurricanes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Erosion and sedimentation</a:t>
            </a:r>
          </a:p>
          <a:p>
            <a:pPr lvl="1"/>
            <a:r>
              <a:rPr lang="en-US" sz="2400" dirty="0" smtClean="0"/>
              <a:t>Increase downstream transport </a:t>
            </a:r>
            <a:r>
              <a:rPr lang="en-US" sz="2400" dirty="0"/>
              <a:t>of dissolved and particulate material. </a:t>
            </a:r>
            <a:endParaRPr lang="es-PR" sz="2400" dirty="0"/>
          </a:p>
          <a:p>
            <a:pPr lvl="1"/>
            <a:r>
              <a:rPr lang="en-US" sz="2400" dirty="0"/>
              <a:t>Hurricane-related flooding </a:t>
            </a:r>
            <a:r>
              <a:rPr lang="en-US" sz="2400" dirty="0" smtClean="0"/>
              <a:t>cause </a:t>
            </a:r>
            <a:r>
              <a:rPr lang="en-US" sz="2400" dirty="0"/>
              <a:t>mortality and displacement of </a:t>
            </a:r>
            <a:r>
              <a:rPr lang="en-US" sz="2400" dirty="0" smtClean="0"/>
              <a:t>fauna (fishes, shrimps, crabs). </a:t>
            </a:r>
          </a:p>
          <a:p>
            <a:r>
              <a:rPr lang="en-US" sz="2600" dirty="0" smtClean="0"/>
              <a:t>Gaps: </a:t>
            </a:r>
          </a:p>
          <a:p>
            <a:pPr lvl="1"/>
            <a:r>
              <a:rPr lang="en-US" sz="2400" dirty="0" smtClean="0"/>
              <a:t>Even when these species can be resilient through </a:t>
            </a:r>
            <a:r>
              <a:rPr lang="en-US" sz="2400" dirty="0"/>
              <a:t>the mechanisms of recruitment and </a:t>
            </a:r>
            <a:r>
              <a:rPr lang="en-US" sz="2400" dirty="0" smtClean="0"/>
              <a:t>recolonization, are these mechanisms sufficient for species subsistence </a:t>
            </a:r>
            <a:r>
              <a:rPr lang="en-US" sz="2400" dirty="0"/>
              <a:t>in the face of more frequent and intense storm </a:t>
            </a:r>
            <a:r>
              <a:rPr lang="en-US" sz="2400" dirty="0" smtClean="0"/>
              <a:t>events? 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14775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Stressor: CO</a:t>
            </a:r>
            <a:r>
              <a:rPr lang="en-US" baseline="-25000" dirty="0" smtClean="0"/>
              <a:t>2</a:t>
            </a:r>
            <a:endParaRPr lang="es-PR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67908"/>
            <a:ext cx="9428892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Indirect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input</a:t>
            </a:r>
          </a:p>
          <a:p>
            <a:r>
              <a:rPr lang="en-US" sz="2400" dirty="0" smtClean="0"/>
              <a:t>Experimental </a:t>
            </a:r>
            <a:r>
              <a:rPr lang="en-US" sz="2400" dirty="0"/>
              <a:t>addition of CO</a:t>
            </a:r>
            <a:r>
              <a:rPr lang="en-US" sz="2400" baseline="-25000" dirty="0"/>
              <a:t>2</a:t>
            </a:r>
            <a:r>
              <a:rPr lang="en-US" sz="2400" dirty="0"/>
              <a:t> has shown a reduction in stream pH and a negative effect </a:t>
            </a:r>
            <a:r>
              <a:rPr lang="en-US" sz="2400" dirty="0" smtClean="0"/>
              <a:t>on macroinvertebrates.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43" y="3364560"/>
            <a:ext cx="1997977" cy="3008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8" y="3364560"/>
            <a:ext cx="1997977" cy="3008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3" t="26880" r="22664" b="12013"/>
          <a:stretch/>
        </p:blipFill>
        <p:spPr>
          <a:xfrm>
            <a:off x="6381284" y="4341307"/>
            <a:ext cx="2497394" cy="2031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1" t="25561" r="36068" b="12992"/>
          <a:stretch/>
        </p:blipFill>
        <p:spPr>
          <a:xfrm>
            <a:off x="9625042" y="3364560"/>
            <a:ext cx="1816286" cy="204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Stressor: Drought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73154" y="3926694"/>
            <a:ext cx="5871410" cy="2635685"/>
          </a:xfrm>
        </p:spPr>
        <p:txBody>
          <a:bodyPr>
            <a:normAutofit/>
          </a:bodyPr>
          <a:lstStyle/>
          <a:p>
            <a:r>
              <a:rPr lang="en-US" dirty="0" smtClean="0"/>
              <a:t>Gap:</a:t>
            </a:r>
          </a:p>
          <a:p>
            <a:pPr lvl="1"/>
            <a:r>
              <a:rPr lang="en-US" dirty="0" smtClean="0"/>
              <a:t>How long it takes to the river to recover the deficit in flow?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268" y="452718"/>
            <a:ext cx="4846721" cy="3231147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" y="3926694"/>
            <a:ext cx="6288258" cy="2635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Concentration of pollutants:</a:t>
            </a:r>
          </a:p>
          <a:p>
            <a:pPr lvl="1"/>
            <a:r>
              <a:rPr lang="en-US" dirty="0" smtClean="0"/>
              <a:t>pharmaceutical products (such as antibiotics, analgesics, anti-inflammatory) </a:t>
            </a:r>
          </a:p>
          <a:p>
            <a:pPr lvl="1"/>
            <a:r>
              <a:rPr lang="en-US" dirty="0" smtClean="0"/>
              <a:t>personal care products </a:t>
            </a:r>
          </a:p>
          <a:p>
            <a:pPr lvl="1"/>
            <a:r>
              <a:rPr lang="en-US" dirty="0" smtClean="0"/>
              <a:t>endocrine disruptors (caffeine, aspirin, steroids, hormones, among others).  </a:t>
            </a:r>
          </a:p>
          <a:p>
            <a:r>
              <a:rPr lang="en-US" b="1" dirty="0" smtClean="0"/>
              <a:t>Persist even after water treatment!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88" y="1397865"/>
            <a:ext cx="47339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2336</TotalTime>
  <Words>504</Words>
  <Application>Microsoft Office PowerPoint</Application>
  <PresentationFormat>Widescreen</PresentationFormat>
  <Paragraphs>76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WG2: Ecology and Biodiversity Freshwater Ecosystems</vt:lpstr>
      <vt:lpstr>OUTLINE</vt:lpstr>
      <vt:lpstr>Watershed Approach</vt:lpstr>
      <vt:lpstr>The River Continuum Concept</vt:lpstr>
      <vt:lpstr>Stressor: Sea Level Rise and  Salt Water Intrusion</vt:lpstr>
      <vt:lpstr>Stressor: Temperature</vt:lpstr>
      <vt:lpstr>Stressor: Storms and hurricanes</vt:lpstr>
      <vt:lpstr>Stressor: CO2</vt:lpstr>
      <vt:lpstr>Stressor: Drought</vt:lpstr>
      <vt:lpstr>Stressor: Drought</vt:lpstr>
      <vt:lpstr>Stressor: Drought</vt:lpstr>
      <vt:lpstr>Stressor: Drought</vt:lpstr>
      <vt:lpstr>Stressor: Drought</vt:lpstr>
      <vt:lpstr>Questions? Suggestions?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Freshwater Ecosystems</dc:title>
  <dc:creator>AE MM</dc:creator>
  <cp:lastModifiedBy>Vanessa I. Marrero Santiago</cp:lastModifiedBy>
  <cp:revision>72</cp:revision>
  <dcterms:created xsi:type="dcterms:W3CDTF">2017-04-03T14:15:25Z</dcterms:created>
  <dcterms:modified xsi:type="dcterms:W3CDTF">2017-04-06T21:15:28Z</dcterms:modified>
</cp:coreProperties>
</file>