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5" r:id="rId2"/>
    <p:sldId id="636" r:id="rId3"/>
    <p:sldId id="646" r:id="rId4"/>
    <p:sldId id="651" r:id="rId5"/>
    <p:sldId id="614" r:id="rId6"/>
    <p:sldId id="626" r:id="rId7"/>
    <p:sldId id="530" r:id="rId8"/>
    <p:sldId id="588" r:id="rId9"/>
    <p:sldId id="590" r:id="rId10"/>
    <p:sldId id="647" r:id="rId11"/>
    <p:sldId id="650" r:id="rId12"/>
    <p:sldId id="649" r:id="rId13"/>
    <p:sldId id="652" r:id="rId14"/>
    <p:sldId id="648" r:id="rId15"/>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ham Castillo" initials="G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1C1C0"/>
    <a:srgbClr val="BFB080"/>
    <a:srgbClr val="CFCFCF"/>
    <a:srgbClr val="003A68"/>
    <a:srgbClr val="2F2F2F"/>
    <a:srgbClr val="DF7120"/>
    <a:srgbClr val="D9D9D9"/>
    <a:srgbClr val="ED753F"/>
    <a:srgbClr val="DD72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85790" autoAdjust="0"/>
  </p:normalViewPr>
  <p:slideViewPr>
    <p:cSldViewPr snapToGrid="0">
      <p:cViewPr varScale="1">
        <p:scale>
          <a:sx n="93" d="100"/>
          <a:sy n="93" d="100"/>
        </p:scale>
        <p:origin x="175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c584d7b606411ff6/AalosGama/Cluster%20municipio/master%20file%202014.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gonzalez\AppData\Local\Microsoft\Windows\Temporary%20Internet%20Files\Content.Outlook\EA8CY6JW\Tablas%20y%20gr&#225;ficas%20por%20regi&#243;n%20y%20total%20Puerto%20Ric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C5263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AcrD7B9!$A$1:$L$1</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AcrD7B9!$A$2:$L$2</c:f>
              <c:numCache>
                <c:formatCode>#,##0</c:formatCode>
                <c:ptCount val="12"/>
                <c:pt idx="0">
                  <c:v>47208</c:v>
                </c:pt>
                <c:pt idx="1">
                  <c:v>66809</c:v>
                </c:pt>
                <c:pt idx="2">
                  <c:v>60068</c:v>
                </c:pt>
                <c:pt idx="3">
                  <c:v>67862</c:v>
                </c:pt>
                <c:pt idx="4">
                  <c:v>62074</c:v>
                </c:pt>
                <c:pt idx="5">
                  <c:v>59885</c:v>
                </c:pt>
                <c:pt idx="6">
                  <c:v>76218</c:v>
                </c:pt>
                <c:pt idx="7">
                  <c:v>74500</c:v>
                </c:pt>
                <c:pt idx="8">
                  <c:v>73846</c:v>
                </c:pt>
                <c:pt idx="9">
                  <c:v>83844</c:v>
                </c:pt>
                <c:pt idx="10">
                  <c:v>89000</c:v>
                </c:pt>
                <c:pt idx="11">
                  <c:v>93000</c:v>
                </c:pt>
              </c:numCache>
            </c:numRef>
          </c:val>
          <c:extLst xmlns:c16r2="http://schemas.microsoft.com/office/drawing/2015/06/chart">
            <c:ext xmlns:c16="http://schemas.microsoft.com/office/drawing/2014/chart" uri="{C3380CC4-5D6E-409C-BE32-E72D297353CC}">
              <c16:uniqueId val="{00000000-D7A3-4FA2-8C1E-56F2BD82108A}"/>
            </c:ext>
          </c:extLst>
        </c:ser>
        <c:dLbls>
          <c:showLegendKey val="0"/>
          <c:showVal val="0"/>
          <c:showCatName val="0"/>
          <c:showSerName val="0"/>
          <c:showPercent val="0"/>
          <c:showBubbleSize val="0"/>
        </c:dLbls>
        <c:gapWidth val="80"/>
        <c:overlap val="-27"/>
        <c:axId val="223029904"/>
        <c:axId val="223030296"/>
      </c:barChart>
      <c:catAx>
        <c:axId val="22302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3030296"/>
        <c:crosses val="autoZero"/>
        <c:auto val="1"/>
        <c:lblAlgn val="ctr"/>
        <c:lblOffset val="100"/>
        <c:noMultiLvlLbl val="0"/>
      </c:catAx>
      <c:valAx>
        <c:axId val="2230302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30299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58484900221131"/>
          <c:y val="0.14411677064806944"/>
          <c:w val="0.46120768519037619"/>
          <c:h val="0.55091844182596117"/>
        </c:manualLayout>
      </c:layout>
      <c:doughnutChart>
        <c:varyColors val="1"/>
        <c:ser>
          <c:idx val="0"/>
          <c:order val="0"/>
          <c:tx>
            <c:v>Estructura de Ingresos por Municipio</c:v>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BA7-4779-9EA5-99B539EE1319}"/>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9BA7-4779-9EA5-99B539EE1319}"/>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5-9BA7-4779-9EA5-99B539EE1319}"/>
              </c:ext>
            </c:extLst>
          </c:dPt>
          <c:dPt>
            <c:idx val="3"/>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BA7-4779-9EA5-99B539EE1319}"/>
              </c:ext>
            </c:extLst>
          </c:dPt>
          <c:dLbls>
            <c:dLbl>
              <c:idx val="0"/>
              <c:layout>
                <c:manualLayout>
                  <c:x val="8.184359571964743E-2"/>
                  <c:y val="-0.1159780737691902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9BA7-4779-9EA5-99B539EE1319}"/>
                </c:ext>
                <c:ext xmlns:c15="http://schemas.microsoft.com/office/drawing/2012/chart" uri="{CE6537A1-D6FC-4f65-9D91-7224C49458BB}"/>
              </c:extLst>
            </c:dLbl>
            <c:dLbl>
              <c:idx val="1"/>
              <c:layout>
                <c:manualLayout>
                  <c:x val="0.11150383493174"/>
                  <c:y val="0.23676772296220075"/>
                </c:manualLayout>
              </c:layout>
              <c:tx>
                <c:rich>
                  <a:bodyPr/>
                  <a:lstStyle/>
                  <a:p>
                    <a:r>
                      <a:rPr lang="en-US" dirty="0" err="1" smtClean="0">
                        <a:solidFill>
                          <a:schemeClr val="tx1"/>
                        </a:solidFill>
                      </a:rPr>
                      <a:t>State</a:t>
                    </a:r>
                    <a:r>
                      <a:rPr lang="en-US" dirty="0" smtClean="0">
                        <a:solidFill>
                          <a:schemeClr val="tx1"/>
                        </a:solidFill>
                      </a:rPr>
                      <a:t> and Federal</a:t>
                    </a:r>
                    <a:r>
                      <a:rPr lang="en-US" baseline="0" dirty="0" smtClean="0">
                        <a:solidFill>
                          <a:schemeClr val="tx1"/>
                        </a:solidFill>
                      </a:rPr>
                      <a:t> </a:t>
                    </a:r>
                    <a:r>
                      <a:rPr lang="en-US" baseline="0" dirty="0" err="1" smtClean="0">
                        <a:solidFill>
                          <a:schemeClr val="tx1"/>
                        </a:solidFill>
                      </a:rPr>
                      <a:t>Grants</a:t>
                    </a:r>
                    <a:r>
                      <a:rPr lang="en-US" dirty="0" smtClean="0">
                        <a:solidFill>
                          <a:schemeClr val="tx1"/>
                        </a:solidFill>
                      </a:rPr>
                      <a:t>, </a:t>
                    </a:r>
                    <a:r>
                      <a:rPr lang="en-US" dirty="0">
                        <a:solidFill>
                          <a:schemeClr val="tx1"/>
                        </a:solidFill>
                      </a:rPr>
                      <a:t>37.3%</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9BA7-4779-9EA5-99B539EE1319}"/>
                </c:ext>
                <c:ext xmlns:c15="http://schemas.microsoft.com/office/drawing/2012/chart" uri="{CE6537A1-D6FC-4f65-9D91-7224C49458BB}">
                  <c15:layout>
                    <c:manualLayout>
                      <c:w val="0.35622650469330847"/>
                      <c:h val="0.3121392371712412"/>
                    </c:manualLayout>
                  </c15:layout>
                </c:ext>
              </c:extLst>
            </c:dLbl>
            <c:dLbl>
              <c:idx val="2"/>
              <c:layout>
                <c:manualLayout>
                  <c:x val="-0.17976088393632506"/>
                  <c:y val="4.072791021170373E-2"/>
                </c:manualLayout>
              </c:layout>
              <c:tx>
                <c:rich>
                  <a:bodyPr/>
                  <a:lstStyle/>
                  <a:p>
                    <a:r>
                      <a:rPr lang="en-US" dirty="0" smtClean="0">
                        <a:solidFill>
                          <a:schemeClr val="tx1"/>
                        </a:solidFill>
                      </a:rPr>
                      <a:t>Property tax, </a:t>
                    </a:r>
                    <a:r>
                      <a:rPr lang="en-US" dirty="0">
                        <a:solidFill>
                          <a:schemeClr val="tx1"/>
                        </a:solidFill>
                      </a:rPr>
                      <a:t>29.3%</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9BA7-4779-9EA5-99B539EE1319}"/>
                </c:ext>
                <c:ext xmlns:c15="http://schemas.microsoft.com/office/drawing/2012/chart" uri="{CE6537A1-D6FC-4f65-9D91-7224C49458BB}"/>
              </c:extLst>
            </c:dLbl>
            <c:dLbl>
              <c:idx val="3"/>
              <c:layout>
                <c:manualLayout>
                  <c:x val="-0.15277777777777779"/>
                  <c:y val="-4.1666666666666664E-2"/>
                </c:manualLayout>
              </c:layout>
              <c:tx>
                <c:rich>
                  <a:bodyPr/>
                  <a:lstStyle/>
                  <a:p>
                    <a:r>
                      <a:rPr lang="en-US" dirty="0" smtClean="0">
                        <a:solidFill>
                          <a:schemeClr val="tx1"/>
                        </a:solidFill>
                      </a:rPr>
                      <a:t>Other, </a:t>
                    </a:r>
                    <a:r>
                      <a:rPr lang="en-US" dirty="0">
                        <a:solidFill>
                          <a:schemeClr val="tx1"/>
                        </a:solidFill>
                      </a:rPr>
                      <a:t>24.1%</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9BA7-4779-9EA5-99B539EE1319}"/>
                </c:ext>
                <c:ext xmlns:c15="http://schemas.microsoft.com/office/drawing/2012/chart" uri="{CE6537A1-D6FC-4f65-9D91-7224C49458BB}"/>
              </c:extLst>
            </c:dLbl>
            <c:spPr>
              <a:noFill/>
              <a:ln>
                <a:noFill/>
              </a:ln>
              <a:effectLst/>
            </c:spPr>
            <c:txPr>
              <a:bodyPr rot="0" vert="horz"/>
              <a:lstStyle/>
              <a:p>
                <a:pPr>
                  <a:defRPr sz="1200" b="1">
                    <a:solidFill>
                      <a:schemeClr val="tx1"/>
                    </a:solidFill>
                    <a:latin typeface="Century Gothic" panose="020B0502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'[master file 2014.xlsx]Revenues Municipio'!$C$2:$F$2</c:f>
              <c:strCache>
                <c:ptCount val="4"/>
                <c:pt idx="0">
                  <c:v>IVU</c:v>
                </c:pt>
                <c:pt idx="1">
                  <c:v>Subvenciones y Contribuciones Estatales y Federales</c:v>
                </c:pt>
                <c:pt idx="2">
                  <c:v>Ingresos sobre Propiedad</c:v>
                </c:pt>
                <c:pt idx="3">
                  <c:v>Otros</c:v>
                </c:pt>
              </c:strCache>
            </c:strRef>
          </c:cat>
          <c:val>
            <c:numRef>
              <c:f>'[master file 2014.xlsx]Revenues Municipio'!$C$82:$F$82</c:f>
              <c:numCache>
                <c:formatCode>0.0%</c:formatCode>
                <c:ptCount val="4"/>
                <c:pt idx="0">
                  <c:v>9.18869465722853E-2</c:v>
                </c:pt>
                <c:pt idx="1">
                  <c:v>0.37347364070438932</c:v>
                </c:pt>
                <c:pt idx="2">
                  <c:v>0.29341031733585909</c:v>
                </c:pt>
                <c:pt idx="3">
                  <c:v>0.24122909538746629</c:v>
                </c:pt>
              </c:numCache>
            </c:numRef>
          </c:val>
          <c:extLst xmlns:c16r2="http://schemas.microsoft.com/office/drawing/2015/06/chart">
            <c:ext xmlns:c16="http://schemas.microsoft.com/office/drawing/2014/chart" uri="{C3380CC4-5D6E-409C-BE32-E72D297353CC}">
              <c16:uniqueId val="{00000008-9BA7-4779-9EA5-99B539EE131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 People at disadvantage by</a:t>
            </a:r>
            <a:r>
              <a:rPr lang="en-US" b="1" baseline="0"/>
              <a:t> type of indicator</a:t>
            </a:r>
            <a:r>
              <a:rPr lang="en-US" b="1"/>
              <a:t>, </a:t>
            </a:r>
          </a:p>
          <a:p>
            <a:pPr>
              <a:defRPr sz="1400" b="1" i="0" u="none" strike="noStrike" kern="1200" spc="0" baseline="0">
                <a:solidFill>
                  <a:schemeClr val="tx1">
                    <a:lumMod val="65000"/>
                    <a:lumOff val="35000"/>
                  </a:schemeClr>
                </a:solidFill>
                <a:latin typeface="+mn-lt"/>
                <a:ea typeface="+mn-ea"/>
                <a:cs typeface="+mn-cs"/>
              </a:defRPr>
            </a:pPr>
            <a:r>
              <a:rPr lang="en-US" sz="1200" b="1"/>
              <a:t>Puerto Rico</a:t>
            </a:r>
          </a:p>
        </c:rich>
      </c:tx>
      <c:layout>
        <c:manualLayout>
          <c:xMode val="edge"/>
          <c:yMode val="edge"/>
          <c:x val="0.18453623302993799"/>
          <c:y val="0"/>
        </c:manualLayout>
      </c:layout>
      <c:overlay val="0"/>
      <c:spPr>
        <a:noFill/>
        <a:ln>
          <a:noFill/>
        </a:ln>
        <a:effectLst/>
      </c:spPr>
    </c:title>
    <c:autoTitleDeleted val="0"/>
    <c:plotArea>
      <c:layout>
        <c:manualLayout>
          <c:layoutTarget val="inner"/>
          <c:xMode val="edge"/>
          <c:yMode val="edge"/>
          <c:x val="8.7972057243582882E-2"/>
          <c:y val="0.18852415743839598"/>
          <c:w val="0.89312658422127245"/>
          <c:h val="0.38668503290501932"/>
        </c:manualLayout>
      </c:layout>
      <c:barChart>
        <c:barDir val="col"/>
        <c:grouping val="clustered"/>
        <c:varyColors val="0"/>
        <c:ser>
          <c:idx val="0"/>
          <c:order val="0"/>
          <c:tx>
            <c:strRef>
              <c:f>Resumen!$L$2</c:f>
              <c:strCache>
                <c:ptCount val="1"/>
                <c:pt idx="0">
                  <c:v>% Personas en desventaja por tipo de indicador</c:v>
                </c:pt>
              </c:strCache>
            </c:strRef>
          </c:tx>
          <c:spPr>
            <a:solidFill>
              <a:srgbClr val="F89938"/>
            </a:solidFill>
            <a:ln>
              <a:noFill/>
            </a:ln>
            <a:effectLst/>
          </c:spPr>
          <c:invertIfNegative val="0"/>
          <c:dPt>
            <c:idx val="4"/>
            <c:invertIfNegative val="0"/>
            <c:bubble3D val="0"/>
            <c:spPr>
              <a:solidFill>
                <a:srgbClr val="C52636"/>
              </a:solidFill>
              <a:ln>
                <a:noFill/>
              </a:ln>
              <a:effectLst/>
            </c:spPr>
          </c:dPt>
          <c:dPt>
            <c:idx val="5"/>
            <c:invertIfNegative val="0"/>
            <c:bubble3D val="0"/>
            <c:spPr>
              <a:solidFill>
                <a:srgbClr val="C5263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Resumen!$M$3:$V$3</c:f>
              <c:strCache>
                <c:ptCount val="10"/>
                <c:pt idx="0">
                  <c:v>% Health Insurance Deprived</c:v>
                </c:pt>
                <c:pt idx="1">
                  <c:v>% Disability Deprived</c:v>
                </c:pt>
                <c:pt idx="2">
                  <c:v>% Schooling Deprived</c:v>
                </c:pt>
                <c:pt idx="3">
                  <c:v>% Employment status Deprived</c:v>
                </c:pt>
                <c:pt idx="4">
                  <c:v>% Poverty status Deprived</c:v>
                </c:pt>
                <c:pt idx="5">
                  <c:v>% Housing Expenses Selected owner costs as % of HHLD income Deprived </c:v>
                </c:pt>
                <c:pt idx="6">
                  <c:v>% Gross rent as % of HHLD income Deprived</c:v>
                </c:pt>
                <c:pt idx="7">
                  <c:v>% Kitchen Facilities Deprived</c:v>
                </c:pt>
                <c:pt idx="8">
                  <c:v>% Occupants per room Deprived</c:v>
                </c:pt>
                <c:pt idx="9">
                  <c:v>Poverty index</c:v>
                </c:pt>
              </c:strCache>
            </c:strRef>
          </c:cat>
          <c:val>
            <c:numRef>
              <c:f>Resumen!$M$4:$V$4</c:f>
              <c:numCache>
                <c:formatCode>0.0%</c:formatCode>
                <c:ptCount val="10"/>
                <c:pt idx="0">
                  <c:v>7.1739676852143025E-2</c:v>
                </c:pt>
                <c:pt idx="1">
                  <c:v>0.24791550480851557</c:v>
                </c:pt>
                <c:pt idx="2">
                  <c:v>0.2806633833372747</c:v>
                </c:pt>
                <c:pt idx="3">
                  <c:v>0.18339609986449681</c:v>
                </c:pt>
                <c:pt idx="4">
                  <c:v>0.45246303580637942</c:v>
                </c:pt>
                <c:pt idx="5">
                  <c:v>0.69779447412311324</c:v>
                </c:pt>
                <c:pt idx="6">
                  <c:v>0.31435231084017129</c:v>
                </c:pt>
                <c:pt idx="7">
                  <c:v>1.5869295197405622E-2</c:v>
                </c:pt>
                <c:pt idx="8">
                  <c:v>4.4016934981078636E-2</c:v>
                </c:pt>
                <c:pt idx="9">
                  <c:v>0.2564678573122865</c:v>
                </c:pt>
              </c:numCache>
            </c:numRef>
          </c:val>
        </c:ser>
        <c:dLbls>
          <c:showLegendKey val="0"/>
          <c:showVal val="0"/>
          <c:showCatName val="0"/>
          <c:showSerName val="0"/>
          <c:showPercent val="0"/>
          <c:showBubbleSize val="0"/>
        </c:dLbls>
        <c:gapWidth val="219"/>
        <c:overlap val="-27"/>
        <c:axId val="144120216"/>
        <c:axId val="278158768"/>
      </c:barChart>
      <c:catAx>
        <c:axId val="14412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78158768"/>
        <c:crosses val="autoZero"/>
        <c:auto val="1"/>
        <c:lblAlgn val="ctr"/>
        <c:lblOffset val="100"/>
        <c:noMultiLvlLbl val="0"/>
      </c:catAx>
      <c:valAx>
        <c:axId val="278158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1202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0.02159</cdr:x>
      <cdr:y>0.82552</cdr:y>
    </cdr:from>
    <cdr:to>
      <cdr:x>0.84045</cdr:x>
      <cdr:y>0.91594</cdr:y>
    </cdr:to>
    <cdr:sp macro="" textlink="">
      <cdr:nvSpPr>
        <cdr:cNvPr id="2" name="TextBox 1"/>
        <cdr:cNvSpPr txBox="1"/>
      </cdr:nvSpPr>
      <cdr:spPr>
        <a:xfrm xmlns:a="http://schemas.openxmlformats.org/drawingml/2006/main">
          <a:off x="170246" y="3592130"/>
          <a:ext cx="6458103" cy="393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PR" sz="900" i="1" dirty="0" err="1">
              <a:solidFill>
                <a:schemeClr val="tx1">
                  <a:lumMod val="75000"/>
                  <a:lumOff val="25000"/>
                </a:schemeClr>
              </a:solidFill>
            </a:rPr>
            <a:t>Source</a:t>
          </a:r>
          <a:r>
            <a:rPr lang="es-PR" sz="900" i="1" dirty="0">
              <a:solidFill>
                <a:schemeClr val="tx1">
                  <a:lumMod val="75000"/>
                  <a:lumOff val="25000"/>
                </a:schemeClr>
              </a:solidFill>
            </a:rPr>
            <a:t>: </a:t>
          </a:r>
          <a:r>
            <a:rPr lang="es-PR" sz="900" i="1" dirty="0" err="1">
              <a:solidFill>
                <a:schemeClr val="tx1">
                  <a:lumMod val="75000"/>
                  <a:lumOff val="25000"/>
                </a:schemeClr>
              </a:solidFill>
            </a:rPr>
            <a:t>Index</a:t>
          </a:r>
          <a:r>
            <a:rPr lang="es-PR" sz="900" i="1" dirty="0">
              <a:solidFill>
                <a:schemeClr val="tx1">
                  <a:lumMod val="75000"/>
                  <a:lumOff val="25000"/>
                </a:schemeClr>
              </a:solidFill>
            </a:rPr>
            <a:t> </a:t>
          </a:r>
          <a:r>
            <a:rPr lang="es-PR" sz="900" i="1" dirty="0" err="1">
              <a:solidFill>
                <a:schemeClr val="tx1">
                  <a:lumMod val="75000"/>
                  <a:lumOff val="25000"/>
                </a:schemeClr>
              </a:solidFill>
            </a:rPr>
            <a:t>created</a:t>
          </a:r>
          <a:r>
            <a:rPr lang="es-PR" sz="900" i="1" dirty="0">
              <a:solidFill>
                <a:schemeClr val="tx1">
                  <a:lumMod val="75000"/>
                  <a:lumOff val="25000"/>
                </a:schemeClr>
              </a:solidFill>
            </a:rPr>
            <a:t> </a:t>
          </a:r>
          <a:r>
            <a:rPr lang="es-PR" sz="900" i="1" dirty="0" err="1">
              <a:solidFill>
                <a:schemeClr val="tx1">
                  <a:lumMod val="75000"/>
                  <a:lumOff val="25000"/>
                </a:schemeClr>
              </a:solidFill>
            </a:rPr>
            <a:t>by</a:t>
          </a:r>
          <a:r>
            <a:rPr lang="es-PR" sz="900" i="1" dirty="0">
              <a:solidFill>
                <a:schemeClr val="tx1">
                  <a:lumMod val="75000"/>
                  <a:lumOff val="25000"/>
                </a:schemeClr>
              </a:solidFill>
            </a:rPr>
            <a:t> Estudios Técnicos Inc. </a:t>
          </a:r>
          <a:r>
            <a:rPr lang="es-PR" sz="900" i="1" dirty="0" err="1">
              <a:solidFill>
                <a:schemeClr val="tx1">
                  <a:lumMod val="75000"/>
                  <a:lumOff val="25000"/>
                </a:schemeClr>
              </a:solidFill>
            </a:rPr>
            <a:t>with</a:t>
          </a:r>
          <a:r>
            <a:rPr lang="es-PR" sz="900" i="1" dirty="0">
              <a:solidFill>
                <a:schemeClr val="tx1">
                  <a:lumMod val="75000"/>
                  <a:lumOff val="25000"/>
                </a:schemeClr>
              </a:solidFill>
            </a:rPr>
            <a:t> PRCS 2014</a:t>
          </a:r>
          <a:r>
            <a:rPr lang="es-PR" sz="900" i="1" baseline="0" dirty="0">
              <a:solidFill>
                <a:schemeClr val="tx1">
                  <a:lumMod val="75000"/>
                  <a:lumOff val="25000"/>
                </a:schemeClr>
              </a:solidFill>
            </a:rPr>
            <a:t> 5-year </a:t>
          </a:r>
          <a:r>
            <a:rPr lang="es-PR" sz="900" i="1" baseline="0" dirty="0" err="1">
              <a:solidFill>
                <a:schemeClr val="tx1">
                  <a:lumMod val="75000"/>
                  <a:lumOff val="25000"/>
                </a:schemeClr>
              </a:solidFill>
            </a:rPr>
            <a:t>estimates</a:t>
          </a:r>
          <a:r>
            <a:rPr lang="es-PR" sz="900" i="1" baseline="0" dirty="0">
              <a:solidFill>
                <a:schemeClr val="tx1">
                  <a:lumMod val="75000"/>
                  <a:lumOff val="25000"/>
                </a:schemeClr>
              </a:solidFill>
            </a:rPr>
            <a:t> data. </a:t>
          </a:r>
          <a:endParaRPr lang="es-PR" sz="900" i="1" dirty="0">
            <a:solidFill>
              <a:schemeClr val="tx1">
                <a:lumMod val="75000"/>
                <a:lumOff val="2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035" y="8684933"/>
            <a:ext cx="2972421" cy="459074"/>
          </a:xfrm>
          <a:prstGeom prst="rect">
            <a:avLst/>
          </a:prstGeom>
        </p:spPr>
        <p:txBody>
          <a:bodyPr vert="horz" lIns="85708" tIns="42853" rIns="85708" bIns="42853" rtlCol="0" anchor="b"/>
          <a:lstStyle>
            <a:lvl1pPr algn="r">
              <a:defRPr sz="1200"/>
            </a:lvl1pPr>
          </a:lstStyle>
          <a:p>
            <a:fld id="{C098CFCB-394D-40D6-843A-6163D46F88EE}" type="slidenum">
              <a:rPr lang="es-PR" smtClean="0"/>
              <a:t>‹#›</a:t>
            </a:fld>
            <a:endParaRPr lang="es-PR"/>
          </a:p>
        </p:txBody>
      </p:sp>
    </p:spTree>
    <p:extLst>
      <p:ext uri="{BB962C8B-B14F-4D97-AF65-F5344CB8AC3E}">
        <p14:creationId xmlns:p14="http://schemas.microsoft.com/office/powerpoint/2010/main" val="3231205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84707" tIns="42353" rIns="84707" bIns="42353"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84707" tIns="42353" rIns="84707" bIns="42353" rtlCol="0"/>
          <a:lstStyle>
            <a:lvl1pPr algn="r">
              <a:defRPr sz="1200"/>
            </a:lvl1pPr>
          </a:lstStyle>
          <a:p>
            <a:fld id="{E8040818-ED76-49C7-AF4D-90DB62FAF030}" type="datetimeFigureOut">
              <a:rPr lang="en-US" smtClean="0"/>
              <a:t>5/19/2017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84707" tIns="42353" rIns="84707" bIns="42353"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84707" tIns="42353" rIns="84707" bIns="423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63"/>
            <a:ext cx="2971800" cy="458787"/>
          </a:xfrm>
          <a:prstGeom prst="rect">
            <a:avLst/>
          </a:prstGeom>
        </p:spPr>
        <p:txBody>
          <a:bodyPr vert="horz" lIns="84707" tIns="42353" rIns="84707" bIns="4235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63"/>
            <a:ext cx="2971800" cy="458787"/>
          </a:xfrm>
          <a:prstGeom prst="rect">
            <a:avLst/>
          </a:prstGeom>
        </p:spPr>
        <p:txBody>
          <a:bodyPr vert="horz" lIns="84707" tIns="42353" rIns="84707" bIns="42353" rtlCol="0" anchor="b"/>
          <a:lstStyle>
            <a:lvl1pPr algn="r">
              <a:defRPr sz="1200"/>
            </a:lvl1pPr>
          </a:lstStyle>
          <a:p>
            <a:fld id="{B8D0506B-3382-4D90-BA79-1AC8C9747148}" type="slidenum">
              <a:rPr lang="en-US" smtClean="0"/>
              <a:t>‹#›</a:t>
            </a:fld>
            <a:endParaRPr lang="en-US"/>
          </a:p>
        </p:txBody>
      </p:sp>
    </p:spTree>
    <p:extLst>
      <p:ext uri="{BB962C8B-B14F-4D97-AF65-F5344CB8AC3E}">
        <p14:creationId xmlns:p14="http://schemas.microsoft.com/office/powerpoint/2010/main" val="198484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D0506B-3382-4D90-BA79-1AC8C9747148}" type="slidenum">
              <a:rPr lang="en-US" smtClean="0"/>
              <a:t>1</a:t>
            </a:fld>
            <a:endParaRPr lang="en-US" dirty="0"/>
          </a:p>
        </p:txBody>
      </p:sp>
    </p:spTree>
    <p:extLst>
      <p:ext uri="{BB962C8B-B14F-4D97-AF65-F5344CB8AC3E}">
        <p14:creationId xmlns:p14="http://schemas.microsoft.com/office/powerpoint/2010/main" val="94386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*2017 CRIM </a:t>
            </a:r>
            <a:r>
              <a:rPr lang="es-PR" dirty="0" err="1" smtClean="0"/>
              <a:t>adjusted</a:t>
            </a:r>
            <a:r>
              <a:rPr lang="es-PR" baseline="0" dirty="0" smtClean="0"/>
              <a:t> </a:t>
            </a:r>
            <a:r>
              <a:rPr lang="es-PR" baseline="0" dirty="0" err="1" smtClean="0"/>
              <a:t>values</a:t>
            </a:r>
            <a:endParaRPr lang="es-PR" baseline="0" dirty="0" smtClean="0"/>
          </a:p>
          <a:p>
            <a:r>
              <a:rPr lang="es-PR" baseline="0" dirty="0" smtClean="0"/>
              <a:t>Total $81b</a:t>
            </a:r>
          </a:p>
          <a:p>
            <a:r>
              <a:rPr lang="en-US" dirty="0" smtClean="0"/>
              <a:t>The result for this indicator was of an elevated 69% for home owners and 31% for renters. This means that around 601 thousand homeowners in Puerto Rico could live in conditions of deprivation, even if their income is above the poverty line. </a:t>
            </a:r>
            <a:endParaRPr lang="es-PR" dirty="0"/>
          </a:p>
        </p:txBody>
      </p:sp>
      <p:sp>
        <p:nvSpPr>
          <p:cNvPr id="4" name="Slide Number Placeholder 3"/>
          <p:cNvSpPr>
            <a:spLocks noGrp="1"/>
          </p:cNvSpPr>
          <p:nvPr>
            <p:ph type="sldNum" sz="quarter" idx="10"/>
          </p:nvPr>
        </p:nvSpPr>
        <p:spPr/>
        <p:txBody>
          <a:bodyPr/>
          <a:lstStyle/>
          <a:p>
            <a:fld id="{B8D0506B-3382-4D90-BA79-1AC8C9747148}" type="slidenum">
              <a:rPr lang="en-US" smtClean="0"/>
              <a:t>12</a:t>
            </a:fld>
            <a:endParaRPr lang="en-US"/>
          </a:p>
        </p:txBody>
      </p:sp>
    </p:spTree>
    <p:extLst>
      <p:ext uri="{BB962C8B-B14F-4D97-AF65-F5344CB8AC3E}">
        <p14:creationId xmlns:p14="http://schemas.microsoft.com/office/powerpoint/2010/main" val="370279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smtClean="0"/>
              <a:t>Poverty</a:t>
            </a:r>
            <a:r>
              <a:rPr lang="es-PR" dirty="0" smtClean="0"/>
              <a:t> </a:t>
            </a:r>
            <a:r>
              <a:rPr lang="es-PR" dirty="0" err="1" smtClean="0"/>
              <a:t>strategy</a:t>
            </a:r>
            <a:r>
              <a:rPr lang="es-PR" dirty="0" smtClean="0"/>
              <a:t> +</a:t>
            </a:r>
            <a:r>
              <a:rPr lang="es-PR" baseline="0" dirty="0" smtClean="0"/>
              <a:t> </a:t>
            </a:r>
            <a:r>
              <a:rPr lang="es-PR" baseline="0" dirty="0" err="1" smtClean="0"/>
              <a:t>climate</a:t>
            </a:r>
            <a:r>
              <a:rPr lang="es-PR" baseline="0" dirty="0" smtClean="0"/>
              <a:t> </a:t>
            </a:r>
            <a:r>
              <a:rPr lang="es-PR" baseline="0" smtClean="0"/>
              <a:t>change</a:t>
            </a:r>
            <a:endParaRPr lang="es-PR"/>
          </a:p>
        </p:txBody>
      </p:sp>
      <p:sp>
        <p:nvSpPr>
          <p:cNvPr id="4" name="Slide Number Placeholder 3"/>
          <p:cNvSpPr>
            <a:spLocks noGrp="1"/>
          </p:cNvSpPr>
          <p:nvPr>
            <p:ph type="sldNum" sz="quarter" idx="10"/>
          </p:nvPr>
        </p:nvSpPr>
        <p:spPr/>
        <p:txBody>
          <a:bodyPr/>
          <a:lstStyle/>
          <a:p>
            <a:fld id="{B8D0506B-3382-4D90-BA79-1AC8C9747148}" type="slidenum">
              <a:rPr lang="en-US" smtClean="0"/>
              <a:t>13</a:t>
            </a:fld>
            <a:endParaRPr lang="en-US"/>
          </a:p>
        </p:txBody>
      </p:sp>
    </p:spTree>
    <p:extLst>
      <p:ext uri="{BB962C8B-B14F-4D97-AF65-F5344CB8AC3E}">
        <p14:creationId xmlns:p14="http://schemas.microsoft.com/office/powerpoint/2010/main" val="57420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smtClean="0"/>
              <a:t>Contraction</a:t>
            </a:r>
            <a:r>
              <a:rPr lang="es-PR" baseline="0" dirty="0" smtClean="0"/>
              <a:t> of </a:t>
            </a:r>
            <a:r>
              <a:rPr lang="es-PR" baseline="0" dirty="0" err="1" smtClean="0"/>
              <a:t>Manufacturing</a:t>
            </a:r>
            <a:r>
              <a:rPr lang="es-PR" baseline="0" dirty="0" smtClean="0"/>
              <a:t> and </a:t>
            </a:r>
            <a:r>
              <a:rPr lang="es-PR" baseline="0" dirty="0" err="1" smtClean="0"/>
              <a:t>Construction</a:t>
            </a:r>
            <a:r>
              <a:rPr lang="es-PR" baseline="0" dirty="0" smtClean="0"/>
              <a:t>; </a:t>
            </a:r>
            <a:r>
              <a:rPr lang="es-PR" baseline="0" dirty="0" err="1" smtClean="0"/>
              <a:t>transition</a:t>
            </a:r>
            <a:r>
              <a:rPr lang="es-PR" baseline="0" dirty="0" smtClean="0"/>
              <a:t> to </a:t>
            </a:r>
            <a:r>
              <a:rPr lang="es-PR" baseline="0" dirty="0" err="1" smtClean="0"/>
              <a:t>service</a:t>
            </a:r>
            <a:r>
              <a:rPr lang="es-PR" baseline="0" dirty="0" smtClean="0"/>
              <a:t> </a:t>
            </a:r>
            <a:r>
              <a:rPr lang="es-PR" baseline="0" dirty="0" err="1" smtClean="0"/>
              <a:t>economy</a:t>
            </a:r>
            <a:endParaRPr lang="es-PR" baseline="0" dirty="0" smtClean="0"/>
          </a:p>
          <a:p>
            <a:r>
              <a:rPr lang="en-US" dirty="0" smtClean="0"/>
              <a:t>Since the onset of the contraction, between fiscal 2007 and February of this year there has been a net loss of 163,642 jobs (Salaried employment), with 52% coming from the private sector, mostly in manufacturing and construction.</a:t>
            </a:r>
          </a:p>
          <a:p>
            <a:endParaRPr lang="es-PR" dirty="0"/>
          </a:p>
        </p:txBody>
      </p:sp>
      <p:sp>
        <p:nvSpPr>
          <p:cNvPr id="4" name="Slide Number Placeholder 3"/>
          <p:cNvSpPr>
            <a:spLocks noGrp="1"/>
          </p:cNvSpPr>
          <p:nvPr>
            <p:ph type="sldNum" sz="quarter" idx="10"/>
          </p:nvPr>
        </p:nvSpPr>
        <p:spPr/>
        <p:txBody>
          <a:bodyPr/>
          <a:lstStyle/>
          <a:p>
            <a:fld id="{B8D0506B-3382-4D90-BA79-1AC8C9747148}" type="slidenum">
              <a:rPr lang="en-US" smtClean="0"/>
              <a:t>2</a:t>
            </a:fld>
            <a:endParaRPr lang="en-US"/>
          </a:p>
        </p:txBody>
      </p:sp>
    </p:spTree>
    <p:extLst>
      <p:ext uri="{BB962C8B-B14F-4D97-AF65-F5344CB8AC3E}">
        <p14:creationId xmlns:p14="http://schemas.microsoft.com/office/powerpoint/2010/main" val="27580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2010, the population showed signs of a profound and accelerated aging process; the population younger than 34 years old has declined by approximately 243,000 individuals, while the population 45 years and over increased by almost the same amount (233,000 individuals). From 2000 to 2014, the median age of the population increased by 6 years and is now 40. </a:t>
            </a:r>
          </a:p>
          <a:p>
            <a:r>
              <a:rPr lang="en-US" dirty="0" smtClean="0"/>
              <a:t>Current fiscal year 2017 is estimated to end with a contraction in real GNP growth of -1.8%, and during the following two years (2018 – 2019) the economy will contract further, an annual average 4.0%, and in fiscal 2020, -1.6% </a:t>
            </a:r>
          </a:p>
          <a:p>
            <a:endParaRPr lang="es-PR" dirty="0"/>
          </a:p>
        </p:txBody>
      </p:sp>
      <p:sp>
        <p:nvSpPr>
          <p:cNvPr id="4" name="Slide Number Placeholder 3"/>
          <p:cNvSpPr>
            <a:spLocks noGrp="1"/>
          </p:cNvSpPr>
          <p:nvPr>
            <p:ph type="sldNum" sz="quarter" idx="10"/>
          </p:nvPr>
        </p:nvSpPr>
        <p:spPr/>
        <p:txBody>
          <a:bodyPr/>
          <a:lstStyle/>
          <a:p>
            <a:fld id="{B8D0506B-3382-4D90-BA79-1AC8C9747148}" type="slidenum">
              <a:rPr lang="en-US" smtClean="0"/>
              <a:t>3</a:t>
            </a:fld>
            <a:endParaRPr lang="en-US"/>
          </a:p>
        </p:txBody>
      </p:sp>
    </p:spTree>
    <p:extLst>
      <p:ext uri="{BB962C8B-B14F-4D97-AF65-F5344CB8AC3E}">
        <p14:creationId xmlns:p14="http://schemas.microsoft.com/office/powerpoint/2010/main" val="197406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smtClean="0"/>
              <a:t>Under</a:t>
            </a:r>
            <a:r>
              <a:rPr lang="es-PR" baseline="0" dirty="0" smtClean="0"/>
              <a:t> </a:t>
            </a:r>
            <a:r>
              <a:rPr lang="es-PR" baseline="0" dirty="0" err="1" smtClean="0"/>
              <a:t>national</a:t>
            </a:r>
            <a:r>
              <a:rPr lang="es-PR" baseline="0" dirty="0" smtClean="0"/>
              <a:t> </a:t>
            </a:r>
            <a:r>
              <a:rPr lang="es-PR" baseline="0" dirty="0" err="1" smtClean="0"/>
              <a:t>circumstances</a:t>
            </a:r>
            <a:r>
              <a:rPr lang="es-PR" baseline="0" dirty="0" smtClean="0"/>
              <a:t> </a:t>
            </a:r>
            <a:r>
              <a:rPr lang="es-PR" baseline="0" dirty="0" err="1" smtClean="0"/>
              <a:t>this</a:t>
            </a:r>
            <a:r>
              <a:rPr lang="es-PR" baseline="0" dirty="0" smtClean="0"/>
              <a:t> </a:t>
            </a:r>
            <a:r>
              <a:rPr lang="es-PR" baseline="0" dirty="0" err="1" smtClean="0"/>
              <a:t>employment</a:t>
            </a:r>
            <a:r>
              <a:rPr lang="es-PR" baseline="0" dirty="0" smtClean="0"/>
              <a:t> </a:t>
            </a:r>
            <a:r>
              <a:rPr lang="es-PR" baseline="0" dirty="0" err="1" smtClean="0"/>
              <a:t>loss</a:t>
            </a:r>
            <a:r>
              <a:rPr lang="es-PR" baseline="0" dirty="0" smtClean="0"/>
              <a:t> </a:t>
            </a:r>
            <a:r>
              <a:rPr lang="es-PR" baseline="0" dirty="0" err="1" smtClean="0"/>
              <a:t>would</a:t>
            </a:r>
            <a:r>
              <a:rPr lang="es-PR" baseline="0" dirty="0" smtClean="0"/>
              <a:t> </a:t>
            </a:r>
            <a:r>
              <a:rPr lang="es-PR" baseline="0" dirty="0" err="1" smtClean="0"/>
              <a:t>had</a:t>
            </a:r>
            <a:r>
              <a:rPr lang="es-PR" baseline="0" dirty="0" smtClean="0"/>
              <a:t> cause </a:t>
            </a:r>
            <a:r>
              <a:rPr lang="es-PR" baseline="0" dirty="0" err="1" smtClean="0"/>
              <a:t>substantial</a:t>
            </a:r>
            <a:r>
              <a:rPr lang="es-PR" baseline="0" dirty="0" smtClean="0"/>
              <a:t> </a:t>
            </a:r>
            <a:r>
              <a:rPr lang="es-PR" baseline="0" dirty="0" err="1" smtClean="0"/>
              <a:t>disruption</a:t>
            </a:r>
            <a:r>
              <a:rPr lang="es-PR" baseline="0" dirty="0" smtClean="0"/>
              <a:t>. </a:t>
            </a:r>
            <a:r>
              <a:rPr lang="es-PR" baseline="0" dirty="0" err="1" smtClean="0"/>
              <a:t>However</a:t>
            </a:r>
            <a:r>
              <a:rPr lang="es-PR" baseline="0" dirty="0" smtClean="0"/>
              <a:t>, </a:t>
            </a:r>
            <a:r>
              <a:rPr lang="es-PR" baseline="0" dirty="0" err="1" smtClean="0"/>
              <a:t>migration</a:t>
            </a:r>
            <a:r>
              <a:rPr lang="es-PR" baseline="0" dirty="0" smtClean="0"/>
              <a:t> offset total </a:t>
            </a:r>
            <a:r>
              <a:rPr lang="es-PR" baseline="0" dirty="0" err="1" smtClean="0"/>
              <a:t>effects</a:t>
            </a:r>
            <a:r>
              <a:rPr lang="es-PR" baseline="0" dirty="0" smtClean="0"/>
              <a:t> in </a:t>
            </a:r>
            <a:r>
              <a:rPr lang="es-PR" baseline="0" dirty="0" err="1" smtClean="0"/>
              <a:t>the</a:t>
            </a:r>
            <a:r>
              <a:rPr lang="es-PR" baseline="0" dirty="0" smtClean="0"/>
              <a:t> </a:t>
            </a:r>
            <a:r>
              <a:rPr lang="es-PR" baseline="0" dirty="0" err="1" smtClean="0"/>
              <a:t>Econ</a:t>
            </a:r>
            <a:endParaRPr lang="es-PR" dirty="0"/>
          </a:p>
        </p:txBody>
      </p:sp>
      <p:sp>
        <p:nvSpPr>
          <p:cNvPr id="4" name="Slide Number Placeholder 3"/>
          <p:cNvSpPr>
            <a:spLocks noGrp="1"/>
          </p:cNvSpPr>
          <p:nvPr>
            <p:ph type="sldNum" sz="quarter" idx="10"/>
          </p:nvPr>
        </p:nvSpPr>
        <p:spPr/>
        <p:txBody>
          <a:bodyPr/>
          <a:lstStyle/>
          <a:p>
            <a:fld id="{B8D0506B-3382-4D90-BA79-1AC8C9747148}" type="slidenum">
              <a:rPr lang="en-US" smtClean="0"/>
              <a:t>4</a:t>
            </a:fld>
            <a:endParaRPr lang="en-US"/>
          </a:p>
        </p:txBody>
      </p:sp>
    </p:spTree>
    <p:extLst>
      <p:ext uri="{BB962C8B-B14F-4D97-AF65-F5344CB8AC3E}">
        <p14:creationId xmlns:p14="http://schemas.microsoft.com/office/powerpoint/2010/main" val="271036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5763" lvl="1" indent="-214313">
              <a:spcAft>
                <a:spcPts val="900"/>
              </a:spcAft>
              <a:buClr>
                <a:schemeClr val="accent1">
                  <a:lumMod val="75000"/>
                </a:schemeClr>
              </a:buClr>
              <a:buFont typeface="Arial" panose="020B0604020202020204" pitchFamily="34" charset="0"/>
              <a:buChar char="•"/>
              <a:defRPr/>
            </a:pPr>
            <a:r>
              <a:rPr lang="en-US" sz="1100" dirty="0" smtClean="0">
                <a:latin typeface="Century Gothic" panose="020B0502020202020204" pitchFamily="34" charset="0"/>
              </a:rPr>
              <a:t>Out of all immigrants, 49% are less than 24 years old. </a:t>
            </a:r>
          </a:p>
          <a:p>
            <a:pPr marL="385763" lvl="1" indent="-214313">
              <a:spcAft>
                <a:spcPts val="900"/>
              </a:spcAft>
              <a:buClr>
                <a:schemeClr val="accent1">
                  <a:lumMod val="75000"/>
                </a:schemeClr>
              </a:buClr>
              <a:buFont typeface="Arial" panose="020B0604020202020204" pitchFamily="34" charset="0"/>
              <a:buChar char="•"/>
              <a:defRPr/>
            </a:pPr>
            <a:r>
              <a:rPr lang="en-US" sz="1100" dirty="0" smtClean="0">
                <a:latin typeface="Century Gothic" panose="020B0502020202020204" pitchFamily="34" charset="0"/>
              </a:rPr>
              <a:t>The probability of a young person migrating is twice that of someone 40 to 54 years old. </a:t>
            </a:r>
          </a:p>
          <a:p>
            <a:pPr marL="385763" lvl="1" indent="-214313">
              <a:spcAft>
                <a:spcPts val="900"/>
              </a:spcAft>
              <a:buClr>
                <a:schemeClr val="accent1">
                  <a:lumMod val="75000"/>
                </a:schemeClr>
              </a:buClr>
              <a:buFont typeface="Arial" panose="020B0604020202020204" pitchFamily="34" charset="0"/>
              <a:buChar char="•"/>
              <a:defRPr/>
            </a:pPr>
            <a:r>
              <a:rPr lang="en-US" sz="1100" dirty="0" smtClean="0">
                <a:solidFill>
                  <a:srgbClr val="595959"/>
                </a:solidFill>
                <a:latin typeface="Century Gothic" panose="020B0502020202020204" pitchFamily="34" charset="0"/>
              </a:rPr>
              <a:t>Those with some college and bachelor degree are four times more likely to migrate than those with graduate and professionals degrees.</a:t>
            </a:r>
          </a:p>
          <a:p>
            <a:pPr marL="385763" lvl="1" indent="-214313">
              <a:spcAft>
                <a:spcPts val="900"/>
              </a:spcAft>
              <a:buClr>
                <a:schemeClr val="accent1">
                  <a:lumMod val="75000"/>
                </a:schemeClr>
              </a:buClr>
              <a:buFont typeface="Arial" panose="020B0604020202020204" pitchFamily="34" charset="0"/>
              <a:buChar char="•"/>
              <a:defRPr/>
            </a:pPr>
            <a:r>
              <a:rPr lang="en-US" sz="1100" dirty="0" smtClean="0">
                <a:solidFill>
                  <a:srgbClr val="595959"/>
                </a:solidFill>
                <a:latin typeface="Century Gothic" panose="020B0502020202020204" pitchFamily="34" charset="0"/>
              </a:rPr>
              <a:t>Only 9.9% have graduate or professional degrees, yet they are a large proportion of their respective professions.</a:t>
            </a:r>
          </a:p>
          <a:p>
            <a:pPr marL="385763" lvl="1" indent="-214313">
              <a:spcAft>
                <a:spcPts val="900"/>
              </a:spcAft>
              <a:buClr>
                <a:schemeClr val="accent1">
                  <a:lumMod val="75000"/>
                </a:schemeClr>
              </a:buClr>
              <a:buFont typeface="Arial" panose="020B0604020202020204" pitchFamily="34" charset="0"/>
              <a:buChar char="•"/>
              <a:defRPr/>
            </a:pPr>
            <a:endParaRPr lang="en-US" sz="1350" dirty="0" smtClean="0">
              <a:latin typeface="Century Gothic" panose="020B0502020202020204" pitchFamily="34" charset="0"/>
            </a:endParaRPr>
          </a:p>
          <a:p>
            <a:endParaRPr lang="es-PR" dirty="0"/>
          </a:p>
        </p:txBody>
      </p:sp>
      <p:sp>
        <p:nvSpPr>
          <p:cNvPr id="4" name="Slide Number Placeholder 3"/>
          <p:cNvSpPr>
            <a:spLocks noGrp="1"/>
          </p:cNvSpPr>
          <p:nvPr>
            <p:ph type="sldNum" sz="quarter" idx="10"/>
          </p:nvPr>
        </p:nvSpPr>
        <p:spPr/>
        <p:txBody>
          <a:bodyPr/>
          <a:lstStyle/>
          <a:p>
            <a:fld id="{B8D0506B-3382-4D90-BA79-1AC8C9747148}" type="slidenum">
              <a:rPr lang="en-US" smtClean="0"/>
              <a:t>5</a:t>
            </a:fld>
            <a:endParaRPr lang="en-US"/>
          </a:p>
        </p:txBody>
      </p:sp>
    </p:spTree>
    <p:extLst>
      <p:ext uri="{BB962C8B-B14F-4D97-AF65-F5344CB8AC3E}">
        <p14:creationId xmlns:p14="http://schemas.microsoft.com/office/powerpoint/2010/main" val="302066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err="1" smtClean="0"/>
              <a:t>Our</a:t>
            </a:r>
            <a:r>
              <a:rPr lang="es-PR" dirty="0" smtClean="0"/>
              <a:t> </a:t>
            </a:r>
            <a:r>
              <a:rPr lang="es-PR" dirty="0" err="1" smtClean="0"/>
              <a:t>estimates</a:t>
            </a:r>
            <a:r>
              <a:rPr lang="es-PR" baseline="0" dirty="0" smtClean="0"/>
              <a:t> </a:t>
            </a:r>
            <a:r>
              <a:rPr lang="es-PR" baseline="0" dirty="0" err="1" smtClean="0"/>
              <a:t>points</a:t>
            </a:r>
            <a:r>
              <a:rPr lang="es-PR" baseline="0" dirty="0" smtClean="0"/>
              <a:t> </a:t>
            </a:r>
            <a:r>
              <a:rPr lang="es-PR" baseline="0" dirty="0" err="1" smtClean="0"/>
              <a:t>toward</a:t>
            </a:r>
            <a:r>
              <a:rPr lang="es-PR" baseline="0" dirty="0" smtClean="0"/>
              <a:t> 2.9 </a:t>
            </a:r>
            <a:r>
              <a:rPr lang="es-PR" baseline="0" dirty="0" err="1" smtClean="0"/>
              <a:t>for</a:t>
            </a:r>
            <a:r>
              <a:rPr lang="es-PR" baseline="0" dirty="0" smtClean="0"/>
              <a:t> 2030</a:t>
            </a:r>
            <a:endParaRPr lang="es-PR" dirty="0"/>
          </a:p>
        </p:txBody>
      </p:sp>
      <p:sp>
        <p:nvSpPr>
          <p:cNvPr id="4" name="Slide Number Placeholder 3"/>
          <p:cNvSpPr>
            <a:spLocks noGrp="1"/>
          </p:cNvSpPr>
          <p:nvPr>
            <p:ph type="sldNum" sz="quarter" idx="10"/>
          </p:nvPr>
        </p:nvSpPr>
        <p:spPr/>
        <p:txBody>
          <a:bodyPr/>
          <a:lstStyle/>
          <a:p>
            <a:fld id="{B8D0506B-3382-4D90-BA79-1AC8C9747148}" type="slidenum">
              <a:rPr lang="en-US" smtClean="0"/>
              <a:t>6</a:t>
            </a:fld>
            <a:endParaRPr lang="en-US"/>
          </a:p>
        </p:txBody>
      </p:sp>
    </p:spTree>
    <p:extLst>
      <p:ext uri="{BB962C8B-B14F-4D97-AF65-F5344CB8AC3E}">
        <p14:creationId xmlns:p14="http://schemas.microsoft.com/office/powerpoint/2010/main" val="194585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B8D0506B-3382-4D90-BA79-1AC8C9747148}" type="slidenum">
              <a:rPr lang="en-US" smtClean="0"/>
              <a:t>7</a:t>
            </a:fld>
            <a:endParaRPr lang="en-US"/>
          </a:p>
        </p:txBody>
      </p:sp>
    </p:spTree>
    <p:extLst>
      <p:ext uri="{BB962C8B-B14F-4D97-AF65-F5344CB8AC3E}">
        <p14:creationId xmlns:p14="http://schemas.microsoft.com/office/powerpoint/2010/main" val="178766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257774D4-7FA4-4BD0-90D7-277B6888EA81}" type="slidenum">
              <a:rPr lang="es-PR">
                <a:solidFill>
                  <a:prstClr val="black"/>
                </a:solidFill>
              </a:rPr>
              <a:pPr>
                <a:defRPr/>
              </a:pPr>
              <a:t>8</a:t>
            </a:fld>
            <a:endParaRPr lang="es-PR">
              <a:solidFill>
                <a:prstClr val="black"/>
              </a:solidFill>
            </a:endParaRPr>
          </a:p>
        </p:txBody>
      </p:sp>
      <p:sp>
        <p:nvSpPr>
          <p:cNvPr id="145410" name="Rectangle 7"/>
          <p:cNvSpPr txBox="1">
            <a:spLocks noGrp="1" noChangeArrowheads="1"/>
          </p:cNvSpPr>
          <p:nvPr/>
        </p:nvSpPr>
        <p:spPr bwMode="auto">
          <a:xfrm>
            <a:off x="3970350" y="8829429"/>
            <a:ext cx="3038848" cy="464820"/>
          </a:xfrm>
          <a:prstGeom prst="rect">
            <a:avLst/>
          </a:prstGeom>
          <a:noFill/>
          <a:ln w="9525">
            <a:noFill/>
            <a:miter lim="800000"/>
            <a:headEnd/>
            <a:tailEnd/>
          </a:ln>
        </p:spPr>
        <p:txBody>
          <a:bodyPr lIns="87807" tIns="43903" rIns="87807" bIns="43903" anchor="b"/>
          <a:lstStyle/>
          <a:p>
            <a:pPr algn="r" defTabSz="877655"/>
            <a:fld id="{D3BE9416-1D16-42AC-9C99-1F5C876A507B}" type="slidenum">
              <a:rPr lang="es-PR" sz="1200">
                <a:solidFill>
                  <a:prstClr val="black"/>
                </a:solidFill>
                <a:latin typeface="Arial" pitchFamily="34" charset="0"/>
              </a:rPr>
              <a:pPr algn="r" defTabSz="877655"/>
              <a:t>8</a:t>
            </a:fld>
            <a:endParaRPr lang="es-PR" sz="1200" dirty="0">
              <a:solidFill>
                <a:prstClr val="black"/>
              </a:solidFill>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algn="just">
              <a:spcBef>
                <a:spcPct val="60000"/>
              </a:spcBef>
            </a:pPr>
            <a:r>
              <a:rPr lang="es-ES" dirty="0" err="1" smtClean="0"/>
              <a:t>Gini</a:t>
            </a:r>
            <a:r>
              <a:rPr lang="es-ES" baseline="0" dirty="0" smtClean="0"/>
              <a:t> = 0 </a:t>
            </a:r>
            <a:r>
              <a:rPr lang="es-ES" baseline="0" dirty="0" err="1" smtClean="0"/>
              <a:t>perfect</a:t>
            </a:r>
            <a:r>
              <a:rPr lang="es-ES" baseline="0" dirty="0" smtClean="0"/>
              <a:t> </a:t>
            </a:r>
            <a:r>
              <a:rPr lang="es-ES" baseline="0" dirty="0" err="1" smtClean="0"/>
              <a:t>equality</a:t>
            </a:r>
            <a:endParaRPr lang="es-ES" baseline="0" dirty="0" smtClean="0"/>
          </a:p>
          <a:p>
            <a:pPr algn="just">
              <a:spcBef>
                <a:spcPct val="60000"/>
              </a:spcBef>
            </a:pPr>
            <a:r>
              <a:rPr lang="es-ES" baseline="0" dirty="0" err="1" smtClean="0"/>
              <a:t>Gini</a:t>
            </a:r>
            <a:r>
              <a:rPr lang="es-ES" baseline="0" dirty="0" smtClean="0"/>
              <a:t> = 1 </a:t>
            </a:r>
            <a:r>
              <a:rPr lang="es-ES" baseline="0" dirty="0" err="1" smtClean="0"/>
              <a:t>perfect</a:t>
            </a:r>
            <a:r>
              <a:rPr lang="es-ES" baseline="0" dirty="0" smtClean="0"/>
              <a:t> </a:t>
            </a:r>
            <a:r>
              <a:rPr lang="es-ES" baseline="0" dirty="0" err="1" smtClean="0"/>
              <a:t>inequality</a:t>
            </a:r>
            <a:endParaRPr lang="es-ES" baseline="0" dirty="0" smtClean="0"/>
          </a:p>
          <a:p>
            <a:pPr algn="just">
              <a:spcBef>
                <a:spcPct val="60000"/>
              </a:spcBef>
            </a:pPr>
            <a:r>
              <a:rPr lang="es-ES" baseline="0" dirty="0" smtClean="0"/>
              <a:t>Puerto Rico </a:t>
            </a:r>
            <a:r>
              <a:rPr lang="es-ES" baseline="0" dirty="0" err="1" smtClean="0"/>
              <a:t>the</a:t>
            </a:r>
            <a:r>
              <a:rPr lang="es-ES" baseline="0" dirty="0" smtClean="0"/>
              <a:t> </a:t>
            </a:r>
            <a:r>
              <a:rPr lang="es-ES" baseline="0" dirty="0" err="1" smtClean="0"/>
              <a:t>highest</a:t>
            </a:r>
            <a:r>
              <a:rPr lang="es-ES" baseline="0" dirty="0" smtClean="0"/>
              <a:t> </a:t>
            </a:r>
            <a:r>
              <a:rPr lang="es-ES" baseline="0" dirty="0" err="1" smtClean="0"/>
              <a:t>among</a:t>
            </a:r>
            <a:r>
              <a:rPr lang="es-ES" baseline="0" dirty="0" smtClean="0"/>
              <a:t> US </a:t>
            </a:r>
            <a:r>
              <a:rPr lang="es-ES" baseline="0" dirty="0" err="1" smtClean="0"/>
              <a:t>states</a:t>
            </a:r>
            <a:r>
              <a:rPr lang="es-ES" baseline="0" dirty="0" smtClean="0"/>
              <a:t>. i.e. NY .49</a:t>
            </a:r>
            <a:endParaRPr lang="es-ES" dirty="0"/>
          </a:p>
        </p:txBody>
      </p:sp>
    </p:spTree>
    <p:extLst>
      <p:ext uri="{BB962C8B-B14F-4D97-AF65-F5344CB8AC3E}">
        <p14:creationId xmlns:p14="http://schemas.microsoft.com/office/powerpoint/2010/main" val="159810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1913" y="1123950"/>
            <a:ext cx="4044950" cy="3035300"/>
          </a:xfrm>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A2DE4199-4FB0-4439-AAA6-FC0DD954D5F1}" type="slidenum">
              <a:rPr lang="es-PR" smtClean="0"/>
              <a:t>9</a:t>
            </a:fld>
            <a:endParaRPr lang="es-PR"/>
          </a:p>
        </p:txBody>
      </p:sp>
    </p:spTree>
    <p:extLst>
      <p:ext uri="{BB962C8B-B14F-4D97-AF65-F5344CB8AC3E}">
        <p14:creationId xmlns:p14="http://schemas.microsoft.com/office/powerpoint/2010/main" val="96023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36DE2C-DD3F-4B41-937E-5ECAEC13D941}"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252922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6DE2C-DD3F-4B41-937E-5ECAEC13D941}"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220613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6DE2C-DD3F-4B41-937E-5ECAEC13D941}"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7861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26799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2994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0189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84017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13696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40029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592798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567821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958" y="394494"/>
            <a:ext cx="8202083" cy="1325563"/>
          </a:xfr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3200" b="1" kern="1200" dirty="0">
                <a:solidFill>
                  <a:schemeClr val="accent1"/>
                </a:solidFill>
                <a:latin typeface="Century Gothic" panose="020B0502020202020204" pitchFamily="34" charset="0"/>
                <a:ea typeface="+mj-ea"/>
                <a:cs typeface="+mj-cs"/>
              </a:defRPr>
            </a:lvl1pPr>
          </a:lstStyle>
          <a:p>
            <a:pPr lvl="0" algn="ctr"/>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sz="2000" b="0">
                <a:solidFill>
                  <a:schemeClr val="tx1">
                    <a:lumMod val="65000"/>
                    <a:lumOff val="35000"/>
                  </a:schemeClr>
                </a:solidFill>
                <a:latin typeface="Century Gothic" panose="020B0502020202020204" pitchFamily="34" charset="0"/>
              </a:defRPr>
            </a:lvl1pPr>
            <a:lvl2pPr>
              <a:defRPr lang="en-US" sz="1400" b="0" kern="1200" dirty="0" smtClean="0">
                <a:solidFill>
                  <a:schemeClr val="accent2">
                    <a:lumMod val="75000"/>
                  </a:schemeClr>
                </a:solidFill>
                <a:latin typeface="Century Gothic" panose="020B0502020202020204" pitchFamily="34" charset="0"/>
                <a:ea typeface="+mn-ea"/>
                <a:cs typeface="+mn-cs"/>
              </a:defRPr>
            </a:lvl2pPr>
            <a:lvl3pPr>
              <a:defRPr b="0">
                <a:solidFill>
                  <a:schemeClr val="accent2">
                    <a:lumMod val="75000"/>
                  </a:schemeClr>
                </a:solidFill>
              </a:defRPr>
            </a:lvl3pPr>
            <a:lvl4pPr>
              <a:defRPr b="0">
                <a:solidFill>
                  <a:schemeClr val="accent2">
                    <a:lumMod val="75000"/>
                  </a:schemeClr>
                </a:solidFill>
              </a:defRPr>
            </a:lvl4pPr>
            <a:lvl5pPr>
              <a:defRPr b="0">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8339365" y="6444477"/>
            <a:ext cx="517978" cy="276999"/>
          </a:xfrm>
          <a:prstGeom prst="rect">
            <a:avLst/>
          </a:prstGeom>
          <a:noFill/>
        </p:spPr>
        <p:txBody>
          <a:bodyPr wrap="square" rtlCol="0">
            <a:spAutoFit/>
          </a:bodyPr>
          <a:lstStyle/>
          <a:p>
            <a:pPr algn="ctr"/>
            <a:fld id="{B3ABAC2C-14D2-45B2-8942-8929933E5205}" type="slidenum">
              <a:rPr lang="en-US" sz="1200" smtClean="0">
                <a:solidFill>
                  <a:schemeClr val="tx1">
                    <a:lumMod val="65000"/>
                    <a:lumOff val="35000"/>
                  </a:schemeClr>
                </a:solidFill>
                <a:latin typeface="Century Gothic" panose="020B0502020202020204" pitchFamily="34" charset="0"/>
              </a:rPr>
              <a:pPr algn="ctr"/>
              <a:t>‹#›</a:t>
            </a:fld>
            <a:endParaRPr lang="en-US" sz="1200" dirty="0">
              <a:solidFill>
                <a:schemeClr val="tx1">
                  <a:lumMod val="65000"/>
                  <a:lumOff val="35000"/>
                </a:schemeClr>
              </a:solidFill>
              <a:latin typeface="Century Gothic" panose="020B0502020202020204" pitchFamily="34" charset="0"/>
            </a:endParaRPr>
          </a:p>
        </p:txBody>
      </p:sp>
      <p:sp>
        <p:nvSpPr>
          <p:cNvPr id="8" name="Rectangle 7"/>
          <p:cNvSpPr/>
          <p:nvPr userDrawn="1"/>
        </p:nvSpPr>
        <p:spPr>
          <a:xfrm>
            <a:off x="8273140" y="6356351"/>
            <a:ext cx="87085" cy="501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126734" y="1324362"/>
            <a:ext cx="8890529" cy="914400"/>
          </a:xfrm>
        </p:spPr>
        <p:txBody>
          <a:bodyPr>
            <a:normAutofit/>
          </a:bodyPr>
          <a:lstStyle>
            <a:lvl1pPr marL="0" indent="0" algn="ctr">
              <a:buNone/>
              <a:defRPr sz="1600" b="0">
                <a:solidFill>
                  <a:schemeClr val="tx1"/>
                </a:solidFill>
                <a:latin typeface="Century Gothic" panose="020B0502020202020204" pitchFamily="34" charset="0"/>
              </a:defRPr>
            </a:lvl1pPr>
          </a:lstStyle>
          <a:p>
            <a:pPr lvl="0"/>
            <a:r>
              <a:rPr lang="en-US" sz="1400" b="1" dirty="0">
                <a:latin typeface="Century Gothic" panose="020B0502020202020204" pitchFamily="34" charset="0"/>
              </a:rPr>
              <a:t>text</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448485"/>
            <a:ext cx="601133" cy="317379"/>
          </a:xfrm>
          <a:prstGeom prst="rect">
            <a:avLst/>
          </a:prstGeom>
        </p:spPr>
      </p:pic>
    </p:spTree>
    <p:extLst>
      <p:ext uri="{BB962C8B-B14F-4D97-AF65-F5344CB8AC3E}">
        <p14:creationId xmlns:p14="http://schemas.microsoft.com/office/powerpoint/2010/main" val="1225909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43897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Rectangle 4"/>
          <p:cNvSpPr/>
          <p:nvPr userDrawn="1"/>
        </p:nvSpPr>
        <p:spPr>
          <a:xfrm>
            <a:off x="1905000" y="1828799"/>
            <a:ext cx="7239000" cy="16002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auto">
          <a:xfrm>
            <a:off x="7247467"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0" name="Title 9"/>
          <p:cNvSpPr>
            <a:spLocks noGrp="1"/>
          </p:cNvSpPr>
          <p:nvPr>
            <p:ph type="title"/>
          </p:nvPr>
        </p:nvSpPr>
        <p:spPr>
          <a:xfrm>
            <a:off x="1902542" y="2387600"/>
            <a:ext cx="7241458" cy="523220"/>
          </a:xfrm>
        </p:spPr>
        <p:txBody>
          <a:bodyPr anchor="ctr" anchorCtr="0"/>
          <a:lstStyle>
            <a:lvl1pPr>
              <a:defRPr sz="2800">
                <a:solidFill>
                  <a:schemeClr val="bg1"/>
                </a:solidFill>
              </a:defRPr>
            </a:lvl1pPr>
          </a:lstStyle>
          <a:p>
            <a:r>
              <a:rPr lang="en-US" dirty="0"/>
              <a:t>Click to edit Master title style</a:t>
            </a:r>
          </a:p>
        </p:txBody>
      </p:sp>
      <p:sp>
        <p:nvSpPr>
          <p:cNvPr id="11" name="Rectangle 10"/>
          <p:cNvSpPr/>
          <p:nvPr userDrawn="1"/>
        </p:nvSpPr>
        <p:spPr bwMode="auto">
          <a:xfrm>
            <a:off x="0" y="1828798"/>
            <a:ext cx="1902542" cy="16002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2" name="Rectangle 11"/>
          <p:cNvSpPr/>
          <p:nvPr userDrawn="1"/>
        </p:nvSpPr>
        <p:spPr bwMode="auto">
          <a:xfrm>
            <a:off x="41104"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3" name="Rectangle 12"/>
          <p:cNvSpPr/>
          <p:nvPr userDrawn="1"/>
        </p:nvSpPr>
        <p:spPr bwMode="auto">
          <a:xfrm>
            <a:off x="0" y="0"/>
            <a:ext cx="9144000" cy="101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4" name="Rectangle 13"/>
          <p:cNvSpPr/>
          <p:nvPr userDrawn="1"/>
        </p:nvSpPr>
        <p:spPr bwMode="auto">
          <a:xfrm>
            <a:off x="7247466" y="6388100"/>
            <a:ext cx="1896533" cy="469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Tree>
    <p:extLst>
      <p:ext uri="{BB962C8B-B14F-4D97-AF65-F5344CB8AC3E}">
        <p14:creationId xmlns:p14="http://schemas.microsoft.com/office/powerpoint/2010/main" val="125342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50374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32391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5" name="Rectangle 4"/>
          <p:cNvSpPr/>
          <p:nvPr userDrawn="1"/>
        </p:nvSpPr>
        <p:spPr>
          <a:xfrm>
            <a:off x="1905000" y="1828799"/>
            <a:ext cx="7239000" cy="16002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auto">
          <a:xfrm>
            <a:off x="7247467"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0" name="Title 9"/>
          <p:cNvSpPr>
            <a:spLocks noGrp="1"/>
          </p:cNvSpPr>
          <p:nvPr>
            <p:ph type="title"/>
          </p:nvPr>
        </p:nvSpPr>
        <p:spPr>
          <a:xfrm>
            <a:off x="1902542" y="2387600"/>
            <a:ext cx="7241458" cy="523220"/>
          </a:xfrm>
        </p:spPr>
        <p:txBody>
          <a:bodyPr anchor="ctr" anchorCtr="0"/>
          <a:lstStyle>
            <a:lvl1pPr>
              <a:defRPr sz="2800">
                <a:solidFill>
                  <a:schemeClr val="bg1"/>
                </a:solidFill>
              </a:defRPr>
            </a:lvl1pPr>
          </a:lstStyle>
          <a:p>
            <a:r>
              <a:rPr lang="en-US" dirty="0"/>
              <a:t>Click to edit Master title style</a:t>
            </a:r>
          </a:p>
        </p:txBody>
      </p:sp>
      <p:sp>
        <p:nvSpPr>
          <p:cNvPr id="11" name="Rectangle 10"/>
          <p:cNvSpPr/>
          <p:nvPr userDrawn="1"/>
        </p:nvSpPr>
        <p:spPr bwMode="auto">
          <a:xfrm>
            <a:off x="0" y="1828798"/>
            <a:ext cx="1902542" cy="16002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2" name="Rectangle 11"/>
          <p:cNvSpPr/>
          <p:nvPr userDrawn="1"/>
        </p:nvSpPr>
        <p:spPr bwMode="auto">
          <a:xfrm>
            <a:off x="41104"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3" name="Rectangle 12"/>
          <p:cNvSpPr/>
          <p:nvPr userDrawn="1"/>
        </p:nvSpPr>
        <p:spPr bwMode="auto">
          <a:xfrm>
            <a:off x="0" y="0"/>
            <a:ext cx="9144000" cy="101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4" name="Rectangle 13"/>
          <p:cNvSpPr/>
          <p:nvPr userDrawn="1"/>
        </p:nvSpPr>
        <p:spPr bwMode="auto">
          <a:xfrm>
            <a:off x="7247466" y="6388100"/>
            <a:ext cx="1896533" cy="469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Tree>
    <p:extLst>
      <p:ext uri="{BB962C8B-B14F-4D97-AF65-F5344CB8AC3E}">
        <p14:creationId xmlns:p14="http://schemas.microsoft.com/office/powerpoint/2010/main" val="87136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88966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97863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793298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427263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7728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6DE2C-DD3F-4B41-937E-5ECAEC13D941}"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867877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280122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30110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99823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511331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5" name="Rectangle 4"/>
          <p:cNvSpPr/>
          <p:nvPr userDrawn="1"/>
        </p:nvSpPr>
        <p:spPr>
          <a:xfrm>
            <a:off x="1905000" y="1828799"/>
            <a:ext cx="7239000" cy="16002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auto">
          <a:xfrm>
            <a:off x="7247467"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0" name="Title 9"/>
          <p:cNvSpPr>
            <a:spLocks noGrp="1"/>
          </p:cNvSpPr>
          <p:nvPr>
            <p:ph type="title"/>
          </p:nvPr>
        </p:nvSpPr>
        <p:spPr>
          <a:xfrm>
            <a:off x="1902542" y="2387600"/>
            <a:ext cx="7241458" cy="523220"/>
          </a:xfrm>
        </p:spPr>
        <p:txBody>
          <a:bodyPr anchor="ctr" anchorCtr="0"/>
          <a:lstStyle>
            <a:lvl1pPr>
              <a:defRPr sz="2800">
                <a:solidFill>
                  <a:schemeClr val="bg1"/>
                </a:solidFill>
              </a:defRPr>
            </a:lvl1pPr>
          </a:lstStyle>
          <a:p>
            <a:r>
              <a:rPr lang="en-US" dirty="0"/>
              <a:t>Click to edit Master title style</a:t>
            </a:r>
          </a:p>
        </p:txBody>
      </p:sp>
      <p:sp>
        <p:nvSpPr>
          <p:cNvPr id="11" name="Rectangle 10"/>
          <p:cNvSpPr/>
          <p:nvPr userDrawn="1"/>
        </p:nvSpPr>
        <p:spPr bwMode="auto">
          <a:xfrm>
            <a:off x="0" y="1828798"/>
            <a:ext cx="1902542" cy="16002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2" name="Rectangle 11"/>
          <p:cNvSpPr/>
          <p:nvPr userDrawn="1"/>
        </p:nvSpPr>
        <p:spPr bwMode="auto">
          <a:xfrm>
            <a:off x="41104" y="0"/>
            <a:ext cx="1820333" cy="6434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3" name="Rectangle 12"/>
          <p:cNvSpPr/>
          <p:nvPr userDrawn="1"/>
        </p:nvSpPr>
        <p:spPr bwMode="auto">
          <a:xfrm>
            <a:off x="0" y="0"/>
            <a:ext cx="9144000" cy="101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
        <p:nvSpPr>
          <p:cNvPr id="14" name="Rectangle 13"/>
          <p:cNvSpPr/>
          <p:nvPr userDrawn="1"/>
        </p:nvSpPr>
        <p:spPr bwMode="auto">
          <a:xfrm>
            <a:off x="7247466" y="6388100"/>
            <a:ext cx="1896533" cy="469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rgbClr val="D02402"/>
              </a:solidFill>
              <a:effectLst/>
              <a:latin typeface="Trebuchet MS" pitchFamily="34" charset="0"/>
            </a:endParaRPr>
          </a:p>
        </p:txBody>
      </p:sp>
    </p:spTree>
    <p:extLst>
      <p:ext uri="{BB962C8B-B14F-4D97-AF65-F5344CB8AC3E}">
        <p14:creationId xmlns:p14="http://schemas.microsoft.com/office/powerpoint/2010/main" val="348955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83711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020249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652134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3" name="TextBox 2"/>
          <p:cNvSpPr txBox="1"/>
          <p:nvPr userDrawn="1"/>
        </p:nvSpPr>
        <p:spPr>
          <a:xfrm>
            <a:off x="8671831" y="6547306"/>
            <a:ext cx="420915" cy="246221"/>
          </a:xfrm>
          <a:prstGeom prst="rect">
            <a:avLst/>
          </a:prstGeom>
          <a:noFill/>
        </p:spPr>
        <p:txBody>
          <a:bodyPr wrap="square" rtlCol="0">
            <a:spAutoFit/>
          </a:bodyPr>
          <a:lstStyle/>
          <a:p>
            <a:pPr algn="r"/>
            <a:fld id="{C7294DA7-0432-4826-BD77-A9CADDC0C031}" type="slidenum">
              <a:rPr lang="en-US" sz="1000" b="0" kern="1200" smtClean="0">
                <a:solidFill>
                  <a:schemeClr val="accent1"/>
                </a:solidFill>
                <a:effectLst/>
                <a:latin typeface="Calibri" panose="020F0502020204030204" pitchFamily="34" charset="0"/>
                <a:ea typeface="+mn-ea"/>
                <a:cs typeface="+mn-cs"/>
              </a:rPr>
              <a:pPr algn="r"/>
              <a:t>‹#›</a:t>
            </a:fld>
            <a:endParaRPr lang="en-US" sz="1000" b="0" kern="1200" dirty="0">
              <a:solidFill>
                <a:schemeClr val="accent1"/>
              </a:solidFill>
              <a:effectLst/>
              <a:latin typeface="Calibri" panose="020F0502020204030204" pitchFamily="34" charset="0"/>
              <a:ea typeface="+mn-ea"/>
              <a:cs typeface="+mn-cs"/>
            </a:endParaRPr>
          </a:p>
        </p:txBody>
      </p:sp>
      <p:sp>
        <p:nvSpPr>
          <p:cNvPr id="8" name="Title 7"/>
          <p:cNvSpPr>
            <a:spLocks noGrp="1"/>
          </p:cNvSpPr>
          <p:nvPr>
            <p:ph type="title"/>
          </p:nvPr>
        </p:nvSpPr>
        <p:spPr>
          <a:xfrm>
            <a:off x="0" y="1187028"/>
            <a:ext cx="9144000" cy="461665"/>
          </a:xfrm>
        </p:spPr>
        <p:txBody>
          <a:bodyPr/>
          <a:lstStyle>
            <a:lvl1pPr>
              <a:defRPr b="0"/>
            </a:lvl1pPr>
          </a:lstStyle>
          <a:p>
            <a:r>
              <a:rPr lang="en-US" dirty="0"/>
              <a:t>Click to edit Master title style</a:t>
            </a:r>
          </a:p>
        </p:txBody>
      </p:sp>
      <p:sp>
        <p:nvSpPr>
          <p:cNvPr id="10" name="Text Placeholder 9"/>
          <p:cNvSpPr>
            <a:spLocks noGrp="1"/>
          </p:cNvSpPr>
          <p:nvPr>
            <p:ph type="body" sz="quarter" idx="10"/>
          </p:nvPr>
        </p:nvSpPr>
        <p:spPr>
          <a:xfrm>
            <a:off x="247649" y="1847849"/>
            <a:ext cx="8658226" cy="82867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676183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69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36DE2C-DD3F-4B41-937E-5ECAEC13D941}"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529537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473C0E-D886-1542-BD9C-E6FB7B79C25C}" type="datetime1">
              <a:rPr lang="en-US" smtClean="0"/>
              <a:t>5/19/2017</a:t>
            </a:fld>
            <a:endParaRPr lang="es-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s-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6712EE-8667-854F-9506-A18416878CCB}" type="slidenum">
              <a:rPr lang="es-PR" smtClean="0"/>
              <a:t>‹#›</a:t>
            </a:fld>
            <a:endParaRPr lang="es-PR"/>
          </a:p>
        </p:txBody>
      </p:sp>
    </p:spTree>
    <p:extLst>
      <p:ext uri="{BB962C8B-B14F-4D97-AF65-F5344CB8AC3E}">
        <p14:creationId xmlns:p14="http://schemas.microsoft.com/office/powerpoint/2010/main" val="380069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36DE2C-DD3F-4B41-937E-5ECAEC13D941}" type="datetimeFigureOut">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129471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36DE2C-DD3F-4B41-937E-5ECAEC13D941}"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297392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6DE2C-DD3F-4B41-937E-5ECAEC13D941}"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10250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6DE2C-DD3F-4B41-937E-5ECAEC13D941}"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179796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6DE2C-DD3F-4B41-937E-5ECAEC13D941}"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8C11B-619F-43D2-A1F1-AEA8149C594F}" type="slidenum">
              <a:rPr lang="en-US" smtClean="0"/>
              <a:t>‹#›</a:t>
            </a:fld>
            <a:endParaRPr lang="en-US"/>
          </a:p>
        </p:txBody>
      </p:sp>
    </p:spTree>
    <p:extLst>
      <p:ext uri="{BB962C8B-B14F-4D97-AF65-F5344CB8AC3E}">
        <p14:creationId xmlns:p14="http://schemas.microsoft.com/office/powerpoint/2010/main" val="12735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6DE2C-DD3F-4B41-937E-5ECAEC13D941}" type="datetimeFigureOut">
              <a:rPr lang="en-US" smtClean="0"/>
              <a:t>5/19/2017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8C11B-619F-43D2-A1F1-AEA8149C594F}" type="slidenum">
              <a:rPr lang="en-US" smtClean="0"/>
              <a:t>‹#›</a:t>
            </a:fld>
            <a:endParaRPr lang="en-US"/>
          </a:p>
        </p:txBody>
      </p:sp>
    </p:spTree>
    <p:extLst>
      <p:ext uri="{BB962C8B-B14F-4D97-AF65-F5344CB8AC3E}">
        <p14:creationId xmlns:p14="http://schemas.microsoft.com/office/powerpoint/2010/main" val="281643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4" r:id="rId40"/>
  </p:sldLayoutIdLst>
  <p:txStyles>
    <p:titleStyle>
      <a:lvl1pPr algn="ctr" defTabSz="914400" rtl="0" eaLnBrk="1" latinLnBrk="0" hangingPunct="1">
        <a:lnSpc>
          <a:spcPct val="90000"/>
        </a:lnSpc>
        <a:spcBef>
          <a:spcPct val="0"/>
        </a:spcBef>
        <a:buNone/>
        <a:defRPr sz="3600" b="1"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4785"/>
          <a:stretch/>
        </p:blipFill>
        <p:spPr>
          <a:xfrm>
            <a:off x="0" y="1139371"/>
            <a:ext cx="9144000" cy="5216213"/>
          </a:xfrm>
          <a:prstGeom prst="rect">
            <a:avLst/>
          </a:prstGeom>
        </p:spPr>
      </p:pic>
      <p:sp>
        <p:nvSpPr>
          <p:cNvPr id="3" name="Rectangle 2"/>
          <p:cNvSpPr/>
          <p:nvPr/>
        </p:nvSpPr>
        <p:spPr>
          <a:xfrm>
            <a:off x="-4612" y="5310110"/>
            <a:ext cx="9144000" cy="156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dirty="0"/>
          </a:p>
        </p:txBody>
      </p:sp>
      <p:sp>
        <p:nvSpPr>
          <p:cNvPr id="6" name="Text Box 58"/>
          <p:cNvSpPr txBox="1"/>
          <p:nvPr/>
        </p:nvSpPr>
        <p:spPr>
          <a:xfrm>
            <a:off x="175814" y="5339467"/>
            <a:ext cx="8716420" cy="10161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2800" b="1" dirty="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rPr>
              <a:t>Puerto Rico’s Economy: Background, Current Trends and </a:t>
            </a:r>
            <a:r>
              <a:rPr lang="en-US" sz="2800" b="1" dirty="0" smtClean="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rPr>
              <a:t>Climate Change</a:t>
            </a:r>
            <a:endParaRPr lang="en-US" sz="2800" b="1" dirty="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05" y="242076"/>
            <a:ext cx="1436666" cy="758513"/>
          </a:xfrm>
          <a:prstGeom prst="rect">
            <a:avLst/>
          </a:prstGeom>
        </p:spPr>
      </p:pic>
      <p:sp>
        <p:nvSpPr>
          <p:cNvPr id="10" name="Rectangle 9"/>
          <p:cNvSpPr/>
          <p:nvPr/>
        </p:nvSpPr>
        <p:spPr>
          <a:xfrm>
            <a:off x="232197" y="6394919"/>
            <a:ext cx="4572000" cy="304699"/>
          </a:xfrm>
          <a:prstGeom prst="rect">
            <a:avLst/>
          </a:prstGeom>
        </p:spPr>
        <p:txBody>
          <a:bodyPr>
            <a:spAutoFit/>
          </a:bodyPr>
          <a:lstStyle/>
          <a:p>
            <a:pPr>
              <a:lnSpc>
                <a:spcPct val="115000"/>
              </a:lnSpc>
            </a:pPr>
            <a:r>
              <a:rPr lang="en-US" sz="1200" dirty="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rPr>
              <a:t>April </a:t>
            </a:r>
            <a:r>
              <a:rPr lang="en-US" sz="1200" dirty="0" smtClean="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rPr>
              <a:t>7, </a:t>
            </a:r>
            <a:r>
              <a:rPr lang="en-US" sz="1200" dirty="0">
                <a:solidFill>
                  <a:schemeClr val="bg1"/>
                </a:solidFill>
                <a:latin typeface="Stag Sans Light" panose="020B0303040000020004" pitchFamily="34" charset="0"/>
                <a:ea typeface="Times New Roman" panose="02020603050405020304" pitchFamily="18" charset="0"/>
                <a:cs typeface="Times New Roman" panose="02020603050405020304" pitchFamily="18" charset="0"/>
              </a:rPr>
              <a:t>2017</a:t>
            </a:r>
            <a:endParaRPr lang="en-US" sz="50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075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06" y="192364"/>
            <a:ext cx="8202083" cy="1325563"/>
          </a:xfrm>
        </p:spPr>
        <p:txBody>
          <a:bodyPr/>
          <a:lstStyle/>
          <a:p>
            <a:r>
              <a:rPr lang="es-PR" dirty="0" smtClean="0"/>
              <a:t>Local </a:t>
            </a:r>
            <a:r>
              <a:rPr lang="es-PR" dirty="0" err="1" smtClean="0"/>
              <a:t>Governments</a:t>
            </a:r>
            <a:endParaRPr lang="es-PR" dirty="0"/>
          </a:p>
        </p:txBody>
      </p:sp>
      <p:sp>
        <p:nvSpPr>
          <p:cNvPr id="6" name="Rectangle 2"/>
          <p:cNvSpPr>
            <a:spLocks noChangeArrowheads="1"/>
          </p:cNvSpPr>
          <p:nvPr/>
        </p:nvSpPr>
        <p:spPr bwMode="auto">
          <a:xfrm>
            <a:off x="156088" y="1967667"/>
            <a:ext cx="423805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Century Gothic" panose="020B0502020202020204" pitchFamily="34" charset="0"/>
                <a:ea typeface="Calibri" pitchFamily="34" charset="0"/>
                <a:cs typeface="Times New Roman" pitchFamily="18" charset="0"/>
              </a:rPr>
              <a:t>Revenue</a:t>
            </a:r>
            <a:r>
              <a:rPr kumimoji="0" lang="en-US" b="1" i="0" u="none" strike="noStrike" cap="none" normalizeH="0" dirty="0" smtClean="0">
                <a:ln>
                  <a:noFill/>
                </a:ln>
                <a:effectLst/>
                <a:latin typeface="Century Gothic" panose="020B0502020202020204" pitchFamily="34" charset="0"/>
                <a:ea typeface="Calibri" pitchFamily="34" charset="0"/>
                <a:cs typeface="Times New Roman" pitchFamily="18" charset="0"/>
              </a:rPr>
              <a:t> Structure: Municipalities</a:t>
            </a:r>
            <a:endParaRPr kumimoji="0" lang="en-US" b="1" i="0" u="none" strike="noStrike" cap="none" normalizeH="0" baseline="0" dirty="0" smtClean="0">
              <a:ln>
                <a:noFill/>
              </a:ln>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Century Gothic" panose="020B0502020202020204" pitchFamily="34" charset="0"/>
              <a:cs typeface="Arial" pitchFamily="34" charset="0"/>
            </a:endParaRPr>
          </a:p>
        </p:txBody>
      </p:sp>
      <p:graphicFrame>
        <p:nvGraphicFramePr>
          <p:cNvPr id="7" name="Chart 6"/>
          <p:cNvGraphicFramePr/>
          <p:nvPr>
            <p:extLst>
              <p:ext uri="{D42A27DB-BD31-4B8C-83A1-F6EECF244321}">
                <p14:modId xmlns:p14="http://schemas.microsoft.com/office/powerpoint/2010/main" val="2748913081"/>
              </p:ext>
            </p:extLst>
          </p:nvPr>
        </p:nvGraphicFramePr>
        <p:xfrm>
          <a:off x="-15863" y="2336999"/>
          <a:ext cx="4581959" cy="39359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367844" y="5701113"/>
            <a:ext cx="2558271" cy="1700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smtClean="0"/>
              <a:t>Source:</a:t>
            </a:r>
            <a:r>
              <a:rPr lang="en-US" sz="900" baseline="0" dirty="0" smtClean="0"/>
              <a:t> </a:t>
            </a:r>
            <a:r>
              <a:rPr lang="en-US" sz="900" baseline="0" dirty="0" err="1"/>
              <a:t>Estados</a:t>
            </a:r>
            <a:r>
              <a:rPr lang="en-US" sz="900" baseline="0" dirty="0"/>
              <a:t> </a:t>
            </a:r>
            <a:r>
              <a:rPr lang="en-US" sz="900" baseline="0" dirty="0" err="1"/>
              <a:t>Financieros</a:t>
            </a:r>
            <a:r>
              <a:rPr lang="en-US" sz="900" baseline="0" dirty="0"/>
              <a:t> </a:t>
            </a:r>
            <a:r>
              <a:rPr lang="en-US" sz="900" baseline="0" dirty="0" err="1"/>
              <a:t>Auditados</a:t>
            </a:r>
            <a:r>
              <a:rPr lang="en-US" sz="900" baseline="0" dirty="0"/>
              <a:t> 2013 y 2014</a:t>
            </a:r>
            <a:endParaRPr lang="en-US" sz="900" dirty="0"/>
          </a:p>
        </p:txBody>
      </p:sp>
      <p:sp>
        <p:nvSpPr>
          <p:cNvPr id="9" name="Rectangle 8"/>
          <p:cNvSpPr/>
          <p:nvPr/>
        </p:nvSpPr>
        <p:spPr>
          <a:xfrm>
            <a:off x="4277532" y="2106166"/>
            <a:ext cx="4866468" cy="3323987"/>
          </a:xfrm>
          <a:prstGeom prst="rect">
            <a:avLst/>
          </a:prstGeom>
        </p:spPr>
        <p:txBody>
          <a:bodyPr wrap="square">
            <a:spAutoFit/>
          </a:bodyPr>
          <a:lstStyle/>
          <a:p>
            <a:pPr marL="285750" indent="-285750">
              <a:buFont typeface="Arial" panose="020B0604020202020204" pitchFamily="34" charset="0"/>
              <a:buChar char="•"/>
            </a:pPr>
            <a:r>
              <a:rPr lang="en-US" sz="1500" dirty="0">
                <a:latin typeface="Century Gothic" panose="020B0502020202020204" pitchFamily="34" charset="0"/>
              </a:rPr>
              <a:t>Under an scenario of economic </a:t>
            </a:r>
            <a:r>
              <a:rPr lang="en-US" sz="1500" dirty="0" smtClean="0">
                <a:latin typeface="Century Gothic" panose="020B0502020202020204" pitchFamily="34" charset="0"/>
              </a:rPr>
              <a:t>and social uncertainty</a:t>
            </a:r>
            <a:r>
              <a:rPr lang="en-US" sz="1500" dirty="0">
                <a:latin typeface="Century Gothic" panose="020B0502020202020204" pitchFamily="34" charset="0"/>
              </a:rPr>
              <a:t>, Municipalities will experience a strong pressure from </a:t>
            </a:r>
            <a:r>
              <a:rPr lang="en-US" sz="1500" dirty="0" smtClean="0">
                <a:latin typeface="Century Gothic" panose="020B0502020202020204" pitchFamily="34" charset="0"/>
              </a:rPr>
              <a:t>locals</a:t>
            </a:r>
          </a:p>
          <a:p>
            <a:pPr marL="285750" indent="-285750">
              <a:buFont typeface="Arial" panose="020B0604020202020204" pitchFamily="34" charset="0"/>
              <a:buChar char="•"/>
            </a:pPr>
            <a:endParaRPr lang="en-US" sz="1500" dirty="0" smtClean="0">
              <a:latin typeface="Century Gothic" panose="020B0502020202020204" pitchFamily="34" charset="0"/>
            </a:endParaRPr>
          </a:p>
          <a:p>
            <a:pPr marL="285750" indent="-285750">
              <a:buFont typeface="Arial" panose="020B0604020202020204" pitchFamily="34" charset="0"/>
              <a:buChar char="•"/>
            </a:pPr>
            <a:r>
              <a:rPr lang="en-US" sz="1500" dirty="0" smtClean="0">
                <a:latin typeface="Century Gothic" panose="020B0502020202020204" pitchFamily="34" charset="0"/>
              </a:rPr>
              <a:t>Federal programs are expected to decrease (“skinny budget” $18b program cuts)</a:t>
            </a:r>
          </a:p>
          <a:p>
            <a:pPr marL="285750" indent="-285750">
              <a:buFont typeface="Arial" panose="020B0604020202020204" pitchFamily="34" charset="0"/>
              <a:buChar char="•"/>
            </a:pPr>
            <a:endParaRPr lang="en-US" sz="1500" dirty="0" smtClean="0">
              <a:latin typeface="Century Gothic" panose="020B0502020202020204" pitchFamily="34" charset="0"/>
            </a:endParaRPr>
          </a:p>
          <a:p>
            <a:pPr marL="285750" indent="-285750">
              <a:buFont typeface="Arial" panose="020B0604020202020204" pitchFamily="34" charset="0"/>
              <a:buChar char="•"/>
            </a:pPr>
            <a:r>
              <a:rPr lang="en-US" sz="1500" dirty="0" smtClean="0">
                <a:latin typeface="Century Gothic" panose="020B0502020202020204" pitchFamily="34" charset="0"/>
              </a:rPr>
              <a:t>i.e. Deep cuts in HUD- CDBG Program 50%</a:t>
            </a:r>
          </a:p>
          <a:p>
            <a:pPr marL="285750" indent="-285750">
              <a:buFont typeface="Arial" panose="020B0604020202020204" pitchFamily="34" charset="0"/>
              <a:buChar char="•"/>
            </a:pPr>
            <a:endParaRPr lang="en-US" sz="1500" dirty="0" smtClean="0">
              <a:latin typeface="Century Gothic" panose="020B0502020202020204" pitchFamily="34" charset="0"/>
            </a:endParaRPr>
          </a:p>
          <a:p>
            <a:pPr marL="285750" indent="-285750">
              <a:buFont typeface="Arial" panose="020B0604020202020204" pitchFamily="34" charset="0"/>
              <a:buChar char="•"/>
            </a:pPr>
            <a:r>
              <a:rPr lang="en-US" sz="1500" dirty="0" smtClean="0">
                <a:latin typeface="Century Gothic" panose="020B0502020202020204" pitchFamily="34" charset="0"/>
              </a:rPr>
              <a:t>i.e</a:t>
            </a:r>
            <a:r>
              <a:rPr lang="en-US" sz="1500" dirty="0">
                <a:latin typeface="Century Gothic" panose="020B0502020202020204" pitchFamily="34" charset="0"/>
              </a:rPr>
              <a:t>. “Coastal Zone </a:t>
            </a:r>
            <a:r>
              <a:rPr lang="en-US" sz="1500" dirty="0" smtClean="0">
                <a:latin typeface="Century Gothic" panose="020B0502020202020204" pitchFamily="34" charset="0"/>
              </a:rPr>
              <a:t>Management Grants </a:t>
            </a:r>
            <a:r>
              <a:rPr lang="en-US" sz="1500" dirty="0">
                <a:latin typeface="Century Gothic" panose="020B0502020202020204" pitchFamily="34" charset="0"/>
              </a:rPr>
              <a:t>(-$70m, eliminated), </a:t>
            </a:r>
            <a:r>
              <a:rPr lang="en-US" sz="1500" dirty="0" smtClean="0">
                <a:latin typeface="Century Gothic" panose="020B0502020202020204" pitchFamily="34" charset="0"/>
              </a:rPr>
              <a:t>resilience grants </a:t>
            </a:r>
            <a:r>
              <a:rPr lang="en-US" sz="1500" dirty="0">
                <a:latin typeface="Century Gothic" panose="020B0502020202020204" pitchFamily="34" charset="0"/>
              </a:rPr>
              <a:t>(-$15m, eliminated</a:t>
            </a:r>
            <a:r>
              <a:rPr lang="en-US" sz="1500" dirty="0" smtClean="0">
                <a:latin typeface="Century Gothic" panose="020B0502020202020204" pitchFamily="34" charset="0"/>
              </a:rPr>
              <a:t>), and </a:t>
            </a:r>
            <a:r>
              <a:rPr lang="en-US" sz="1500" dirty="0">
                <a:latin typeface="Century Gothic" panose="020B0502020202020204" pitchFamily="34" charset="0"/>
              </a:rPr>
              <a:t>climate grants (-$30m). The cut to </a:t>
            </a:r>
            <a:r>
              <a:rPr lang="en-US" sz="1500" dirty="0" smtClean="0">
                <a:latin typeface="Century Gothic" panose="020B0502020202020204" pitchFamily="34" charset="0"/>
              </a:rPr>
              <a:t>climate research </a:t>
            </a:r>
            <a:r>
              <a:rPr lang="en-US" sz="1500" dirty="0">
                <a:latin typeface="Century Gothic" panose="020B0502020202020204" pitchFamily="34" charset="0"/>
              </a:rPr>
              <a:t>grants </a:t>
            </a:r>
            <a:r>
              <a:rPr lang="en-US" sz="1500" dirty="0" smtClean="0">
                <a:latin typeface="Century Gothic" panose="020B0502020202020204" pitchFamily="34" charset="0"/>
              </a:rPr>
              <a:t>is consistent </a:t>
            </a:r>
            <a:r>
              <a:rPr lang="en-US" sz="1500" dirty="0">
                <a:latin typeface="Century Gothic" panose="020B0502020202020204" pitchFamily="34" charset="0"/>
              </a:rPr>
              <a:t>with 2017 House </a:t>
            </a:r>
            <a:r>
              <a:rPr lang="en-US" sz="1500" dirty="0" smtClean="0">
                <a:latin typeface="Century Gothic" panose="020B0502020202020204" pitchFamily="34" charset="0"/>
              </a:rPr>
              <a:t>marks”</a:t>
            </a:r>
            <a:endParaRPr lang="en-US" sz="1500" dirty="0">
              <a:latin typeface="Century Gothic" panose="020B0502020202020204" pitchFamily="34" charset="0"/>
            </a:endParaRPr>
          </a:p>
        </p:txBody>
      </p:sp>
    </p:spTree>
    <p:extLst>
      <p:ext uri="{BB962C8B-B14F-4D97-AF65-F5344CB8AC3E}">
        <p14:creationId xmlns:p14="http://schemas.microsoft.com/office/powerpoint/2010/main" val="305348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sers\kgonzalez\AppData\Local\Microsoft\Windows\Temporary Internet Files\Content.Word\Índice de pobreza block groups_FINAL.PNG"/>
          <p:cNvPicPr>
            <a:picLocks noGrp="1"/>
          </p:cNvPicPr>
          <p:nvPr>
            <p:ph idx="1"/>
          </p:nvPr>
        </p:nvPicPr>
        <p:blipFill rotWithShape="1">
          <a:blip r:embed="rId2" cstate="print">
            <a:extLst>
              <a:ext uri="{28A0092B-C50C-407E-A947-70E740481C1C}">
                <a14:useLocalDpi xmlns:a14="http://schemas.microsoft.com/office/drawing/2010/main" val="0"/>
              </a:ext>
            </a:extLst>
          </a:blip>
          <a:srcRect l="2616" t="20505" r="3686" b="10209"/>
          <a:stretch/>
        </p:blipFill>
        <p:spPr bwMode="auto">
          <a:xfrm>
            <a:off x="96253" y="952901"/>
            <a:ext cx="8826365" cy="5438274"/>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s-PR" dirty="0" err="1" smtClean="0"/>
              <a:t>Adaptive</a:t>
            </a:r>
            <a:r>
              <a:rPr lang="es-PR" dirty="0" smtClean="0"/>
              <a:t> </a:t>
            </a:r>
            <a:r>
              <a:rPr lang="es-PR" dirty="0" err="1" smtClean="0"/>
              <a:t>Capacity</a:t>
            </a:r>
            <a:endParaRPr lang="es-PR" dirty="0"/>
          </a:p>
        </p:txBody>
      </p:sp>
    </p:spTree>
    <p:extLst>
      <p:ext uri="{BB962C8B-B14F-4D97-AF65-F5344CB8AC3E}">
        <p14:creationId xmlns:p14="http://schemas.microsoft.com/office/powerpoint/2010/main" val="119333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58" y="173112"/>
            <a:ext cx="8202083" cy="1325563"/>
          </a:xfrm>
        </p:spPr>
        <p:txBody>
          <a:bodyPr/>
          <a:lstStyle/>
          <a:p>
            <a:r>
              <a:rPr lang="es-PR" dirty="0" err="1" smtClean="0"/>
              <a:t>Adaptive</a:t>
            </a:r>
            <a:r>
              <a:rPr lang="es-PR" dirty="0" smtClean="0"/>
              <a:t> </a:t>
            </a:r>
            <a:r>
              <a:rPr lang="es-PR" dirty="0" err="1" smtClean="0"/>
              <a:t>Capacity</a:t>
            </a:r>
            <a:endParaRPr lang="es-P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0206818"/>
              </p:ext>
            </p:extLst>
          </p:nvPr>
        </p:nvGraphicFramePr>
        <p:xfrm>
          <a:off x="513143" y="1122228"/>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70017" y="5136682"/>
            <a:ext cx="7372951"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14% of all property value in coastal zones are potentially at risk of sea level rise (2m) ($11.8b)*</a:t>
            </a:r>
          </a:p>
          <a:p>
            <a:pPr marL="285750" indent="-285750">
              <a:buFont typeface="Arial" panose="020B0604020202020204" pitchFamily="34" charset="0"/>
              <a:buChar char="•"/>
            </a:pPr>
            <a:r>
              <a:rPr lang="en-US" dirty="0" smtClean="0"/>
              <a:t>Total Population in flood zones: 524,469 / Population with no high school diploma in the same areas 94,456 (18%)</a:t>
            </a:r>
            <a:endParaRPr lang="en-US" dirty="0"/>
          </a:p>
        </p:txBody>
      </p:sp>
    </p:spTree>
    <p:extLst>
      <p:ext uri="{BB962C8B-B14F-4D97-AF65-F5344CB8AC3E}">
        <p14:creationId xmlns:p14="http://schemas.microsoft.com/office/powerpoint/2010/main" val="98942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err="1" smtClean="0"/>
              <a:t>Preliminary</a:t>
            </a:r>
            <a:r>
              <a:rPr lang="es-PR" dirty="0" smtClean="0"/>
              <a:t> </a:t>
            </a:r>
            <a:r>
              <a:rPr lang="es-PR" dirty="0" err="1" smtClean="0"/>
              <a:t>Conclusions</a:t>
            </a:r>
            <a:endParaRPr lang="es-PR" dirty="0"/>
          </a:p>
        </p:txBody>
      </p:sp>
      <p:sp>
        <p:nvSpPr>
          <p:cNvPr id="3" name="Content Placeholder 2"/>
          <p:cNvSpPr>
            <a:spLocks noGrp="1"/>
          </p:cNvSpPr>
          <p:nvPr>
            <p:ph idx="1"/>
          </p:nvPr>
        </p:nvSpPr>
        <p:spPr/>
        <p:txBody>
          <a:bodyPr/>
          <a:lstStyle/>
          <a:p>
            <a:r>
              <a:rPr lang="en-US" dirty="0" smtClean="0"/>
              <a:t>Socioeconomic conditions as drivers of adaptive capacity</a:t>
            </a:r>
          </a:p>
          <a:p>
            <a:pPr lvl="1"/>
            <a:r>
              <a:rPr lang="en-US" dirty="0" smtClean="0"/>
              <a:t>Current fiscal contraction with prolonged consequences</a:t>
            </a:r>
          </a:p>
          <a:p>
            <a:pPr lvl="1"/>
            <a:r>
              <a:rPr lang="en-US" dirty="0" smtClean="0"/>
              <a:t>Increased vulnerability from both physical and social variables</a:t>
            </a:r>
          </a:p>
          <a:p>
            <a:pPr lvl="1"/>
            <a:r>
              <a:rPr lang="en-US" dirty="0" smtClean="0"/>
              <a:t>Fertile grounds for profound institutional changes (collaboration) i.e. Fed Funds</a:t>
            </a:r>
          </a:p>
          <a:p>
            <a:pPr lvl="1"/>
            <a:r>
              <a:rPr lang="en-US" dirty="0" smtClean="0"/>
              <a:t>Strategies must consider adequate adaptation policies under current scenarios</a:t>
            </a:r>
          </a:p>
          <a:p>
            <a:endParaRPr lang="en-US" dirty="0" smtClean="0"/>
          </a:p>
          <a:p>
            <a:r>
              <a:rPr lang="en-US" dirty="0" smtClean="0"/>
              <a:t>Climate change interrelated with economic development</a:t>
            </a:r>
          </a:p>
          <a:p>
            <a:pPr lvl="1"/>
            <a:r>
              <a:rPr lang="en-US" dirty="0" smtClean="0"/>
              <a:t>Adaptation as an opportunity for economic development</a:t>
            </a:r>
          </a:p>
          <a:p>
            <a:pPr lvl="1"/>
            <a:r>
              <a:rPr lang="en-US" dirty="0" smtClean="0"/>
              <a:t>Increased competitiveness</a:t>
            </a:r>
          </a:p>
          <a:p>
            <a:pPr lvl="1"/>
            <a:r>
              <a:rPr lang="en-US" dirty="0" smtClean="0"/>
              <a:t>Visitor economy and short term potential to bootstrap growth</a:t>
            </a:r>
          </a:p>
          <a:p>
            <a:endParaRPr lang="en-US" dirty="0" smtClean="0"/>
          </a:p>
        </p:txBody>
      </p:sp>
    </p:spTree>
    <p:extLst>
      <p:ext uri="{BB962C8B-B14F-4D97-AF65-F5344CB8AC3E}">
        <p14:creationId xmlns:p14="http://schemas.microsoft.com/office/powerpoint/2010/main" val="58496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6B58ED-69C4-4FAB-9982-592A75B18BE6}" type="slidenum">
              <a:rPr lang="en-US" smtClean="0"/>
              <a:t>14</a:t>
            </a:fld>
            <a:endParaRPr lang="en-US"/>
          </a:p>
        </p:txBody>
      </p:sp>
      <p:sp>
        <p:nvSpPr>
          <p:cNvPr id="8" name="Rectangle 7"/>
          <p:cNvSpPr/>
          <p:nvPr/>
        </p:nvSpPr>
        <p:spPr>
          <a:xfrm>
            <a:off x="0" y="0"/>
            <a:ext cx="9144000" cy="4383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93529"/>
          <a:stretch/>
        </p:blipFill>
        <p:spPr>
          <a:xfrm>
            <a:off x="2357123" y="6149408"/>
            <a:ext cx="4390596" cy="50292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4602" y="5149516"/>
            <a:ext cx="1459817" cy="794220"/>
          </a:xfrm>
          <a:prstGeom prst="rect">
            <a:avLst/>
          </a:prstGeom>
        </p:spPr>
      </p:pic>
      <p:sp>
        <p:nvSpPr>
          <p:cNvPr id="12" name="TextBox 11"/>
          <p:cNvSpPr txBox="1"/>
          <p:nvPr/>
        </p:nvSpPr>
        <p:spPr>
          <a:xfrm>
            <a:off x="2357123" y="3002438"/>
            <a:ext cx="5092831" cy="923330"/>
          </a:xfrm>
          <a:prstGeom prst="rect">
            <a:avLst/>
          </a:prstGeom>
          <a:noFill/>
        </p:spPr>
        <p:txBody>
          <a:bodyPr wrap="square" rtlCol="0">
            <a:spAutoFit/>
          </a:bodyPr>
          <a:lstStyle/>
          <a:p>
            <a:pPr algn="ctr"/>
            <a:r>
              <a:rPr lang="en-US" b="1" dirty="0" err="1" smtClean="0">
                <a:solidFill>
                  <a:schemeClr val="bg1"/>
                </a:solidFill>
                <a:latin typeface="Century Gothic" panose="020B0502020202020204" pitchFamily="34" charset="0"/>
              </a:rPr>
              <a:t>Lcdo</a:t>
            </a:r>
            <a:r>
              <a:rPr lang="en-US" b="1" dirty="0" smtClean="0">
                <a:solidFill>
                  <a:schemeClr val="bg1"/>
                </a:solidFill>
                <a:latin typeface="Century Gothic" panose="020B0502020202020204" pitchFamily="34" charset="0"/>
              </a:rPr>
              <a:t>. Kevin González-Toro</a:t>
            </a:r>
          </a:p>
          <a:p>
            <a:pPr algn="ctr"/>
            <a:r>
              <a:rPr lang="en-US" b="1" dirty="0" smtClean="0">
                <a:solidFill>
                  <a:schemeClr val="bg1"/>
                </a:solidFill>
                <a:latin typeface="Century Gothic" panose="020B0502020202020204" pitchFamily="34" charset="0"/>
              </a:rPr>
              <a:t>kevingonzalez@estudios-tecnicos.com</a:t>
            </a:r>
          </a:p>
          <a:p>
            <a:pPr algn="ctr"/>
            <a:r>
              <a:rPr lang="en-US" b="1" dirty="0" smtClean="0">
                <a:solidFill>
                  <a:schemeClr val="bg1"/>
                </a:solidFill>
                <a:latin typeface="Century Gothic" panose="020B0502020202020204" pitchFamily="34" charset="0"/>
              </a:rPr>
              <a:t>787-751-1675</a:t>
            </a:r>
            <a:endParaRPr lang="en-US" b="1" dirty="0">
              <a:solidFill>
                <a:schemeClr val="bg1"/>
              </a:solidFill>
              <a:latin typeface="Century Gothic" panose="020B0502020202020204" pitchFamily="34" charset="0"/>
            </a:endParaRPr>
          </a:p>
        </p:txBody>
      </p:sp>
      <p:sp>
        <p:nvSpPr>
          <p:cNvPr id="13" name="TextBox 12"/>
          <p:cNvSpPr txBox="1"/>
          <p:nvPr/>
        </p:nvSpPr>
        <p:spPr>
          <a:xfrm>
            <a:off x="2504725" y="509564"/>
            <a:ext cx="4095391" cy="1446550"/>
          </a:xfrm>
          <a:prstGeom prst="rect">
            <a:avLst/>
          </a:prstGeom>
          <a:noFill/>
        </p:spPr>
        <p:txBody>
          <a:bodyPr wrap="square" rtlCol="0">
            <a:spAutoFit/>
          </a:bodyPr>
          <a:lstStyle/>
          <a:p>
            <a:pPr algn="ctr"/>
            <a:endParaRPr lang="en-US" sz="4400" b="1" dirty="0" smtClean="0">
              <a:solidFill>
                <a:schemeClr val="bg1"/>
              </a:solidFill>
              <a:latin typeface="Century Gothic" panose="020B0502020202020204" pitchFamily="34" charset="0"/>
            </a:endParaRPr>
          </a:p>
          <a:p>
            <a:pPr algn="ctr"/>
            <a:r>
              <a:rPr lang="en-US" sz="4400" b="1" dirty="0" smtClean="0">
                <a:solidFill>
                  <a:schemeClr val="bg1"/>
                </a:solidFill>
                <a:latin typeface="Century Gothic" panose="020B0502020202020204" pitchFamily="34" charset="0"/>
              </a:rPr>
              <a:t>¡Gracias!</a:t>
            </a:r>
            <a:endParaRPr lang="en-US" sz="4400" b="1" dirty="0">
              <a:solidFill>
                <a:schemeClr val="bg1"/>
              </a:solidFill>
              <a:latin typeface="Century Gothic" panose="020B0502020202020204" pitchFamily="34" charset="0"/>
            </a:endParaRPr>
          </a:p>
        </p:txBody>
      </p:sp>
      <p:sp>
        <p:nvSpPr>
          <p:cNvPr id="21" name="Rectangle 20"/>
          <p:cNvSpPr/>
          <p:nvPr/>
        </p:nvSpPr>
        <p:spPr>
          <a:xfrm>
            <a:off x="-4895" y="4516500"/>
            <a:ext cx="9148895" cy="3069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23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123" y="576161"/>
            <a:ext cx="7772400" cy="462834"/>
          </a:xfrm>
        </p:spPr>
        <p:txBody>
          <a:bodyPr vert="horz" lIns="91440" tIns="45720" rIns="91440" bIns="45720" rtlCol="0" anchor="ctr">
            <a:normAutofit fontScale="90000"/>
          </a:bodyPr>
          <a:lstStyle/>
          <a:p>
            <a:r>
              <a:rPr lang="es-PR" sz="3100" dirty="0" err="1" smtClean="0"/>
              <a:t>Economic</a:t>
            </a:r>
            <a:r>
              <a:rPr lang="es-PR" sz="3100" dirty="0" smtClean="0"/>
              <a:t> </a:t>
            </a:r>
            <a:r>
              <a:rPr lang="es-PR" sz="3100" dirty="0" err="1" smtClean="0"/>
              <a:t>History</a:t>
            </a:r>
            <a:endParaRPr lang="es-PR" sz="2000" dirty="0"/>
          </a:p>
        </p:txBody>
      </p:sp>
      <p:sp>
        <p:nvSpPr>
          <p:cNvPr id="4" name="TextBox 3"/>
          <p:cNvSpPr txBox="1"/>
          <p:nvPr/>
        </p:nvSpPr>
        <p:spPr>
          <a:xfrm>
            <a:off x="843158" y="1434212"/>
            <a:ext cx="7540331" cy="4560929"/>
          </a:xfrm>
          <a:prstGeom prst="rect">
            <a:avLst/>
          </a:prstGeom>
          <a:noFill/>
        </p:spPr>
        <p:txBody>
          <a:bodyPr wrap="square" rtlCol="0">
            <a:spAutoFit/>
          </a:bodyPr>
          <a:lstStyle/>
          <a:p>
            <a:pPr marL="171450" indent="-171450" algn="just">
              <a:lnSpc>
                <a:spcPct val="120000"/>
              </a:lnSpc>
              <a:spcAft>
                <a:spcPts val="600"/>
              </a:spcAft>
              <a:buFont typeface="Arial" panose="020B0604020202020204" pitchFamily="34" charset="0"/>
              <a:buChar char="•"/>
            </a:pPr>
            <a:r>
              <a:rPr lang="en-US" sz="1400" dirty="0" smtClean="0">
                <a:latin typeface="Century Gothic"/>
                <a:cs typeface="Century Gothic"/>
              </a:rPr>
              <a:t>Exhaustion of industrial policy based on pharma exports and tax incentives (external changes)</a:t>
            </a:r>
          </a:p>
          <a:p>
            <a:pPr marL="171450" indent="-171450" algn="just">
              <a:lnSpc>
                <a:spcPct val="120000"/>
              </a:lnSpc>
              <a:spcAft>
                <a:spcPts val="600"/>
              </a:spcAft>
              <a:buFont typeface="Arial" panose="020B0604020202020204" pitchFamily="34" charset="0"/>
              <a:buChar char="•"/>
            </a:pPr>
            <a:r>
              <a:rPr lang="en-US" sz="1400" dirty="0">
                <a:latin typeface="Century Gothic"/>
                <a:cs typeface="Century Gothic"/>
              </a:rPr>
              <a:t>Decade-long economic contraction</a:t>
            </a:r>
          </a:p>
          <a:p>
            <a:pPr marL="628650" lvl="1" indent="-171450" algn="just">
              <a:lnSpc>
                <a:spcPct val="120000"/>
              </a:lnSpc>
              <a:spcAft>
                <a:spcPts val="600"/>
              </a:spcAft>
              <a:buFont typeface="Arial" panose="020B0604020202020204" pitchFamily="34" charset="0"/>
              <a:buChar char="•"/>
            </a:pPr>
            <a:r>
              <a:rPr lang="en-US" sz="1400" dirty="0" smtClean="0">
                <a:latin typeface="Century Gothic"/>
                <a:cs typeface="Century Gothic"/>
              </a:rPr>
              <a:t>Steady </a:t>
            </a:r>
            <a:r>
              <a:rPr lang="en-US" sz="1400" dirty="0">
                <a:latin typeface="Century Gothic"/>
                <a:cs typeface="Century Gothic"/>
              </a:rPr>
              <a:t>decrease of the quality of life in the </a:t>
            </a:r>
            <a:r>
              <a:rPr lang="en-US" sz="1400" dirty="0" smtClean="0">
                <a:latin typeface="Century Gothic"/>
                <a:cs typeface="Century Gothic"/>
              </a:rPr>
              <a:t>island</a:t>
            </a:r>
            <a:endParaRPr lang="en-US" sz="1400" dirty="0">
              <a:latin typeface="Century Gothic"/>
              <a:cs typeface="Century Gothic"/>
            </a:endParaRPr>
          </a:p>
          <a:p>
            <a:pPr marL="628650" lvl="1" indent="-171450" algn="just">
              <a:lnSpc>
                <a:spcPct val="120000"/>
              </a:lnSpc>
              <a:spcAft>
                <a:spcPts val="600"/>
              </a:spcAft>
              <a:buFont typeface="Arial" panose="020B0604020202020204" pitchFamily="34" charset="0"/>
              <a:buChar char="•"/>
            </a:pPr>
            <a:r>
              <a:rPr lang="en-US" sz="1400" dirty="0" smtClean="0">
                <a:latin typeface="Century Gothic"/>
                <a:cs typeface="Century Gothic"/>
              </a:rPr>
              <a:t>Massive loss of jobs</a:t>
            </a:r>
          </a:p>
          <a:p>
            <a:pPr marL="628650" lvl="1" indent="-171450" algn="just">
              <a:lnSpc>
                <a:spcPct val="120000"/>
              </a:lnSpc>
              <a:spcAft>
                <a:spcPts val="600"/>
              </a:spcAft>
              <a:buFont typeface="Arial" panose="020B0604020202020204" pitchFamily="34" charset="0"/>
              <a:buChar char="•"/>
            </a:pPr>
            <a:r>
              <a:rPr lang="en-US" sz="1400" dirty="0" smtClean="0">
                <a:latin typeface="Century Gothic"/>
                <a:cs typeface="Century Gothic"/>
              </a:rPr>
              <a:t>Outmigration </a:t>
            </a:r>
          </a:p>
          <a:p>
            <a:pPr marL="628650" lvl="1" indent="-171450" algn="just">
              <a:lnSpc>
                <a:spcPct val="120000"/>
              </a:lnSpc>
              <a:spcAft>
                <a:spcPts val="600"/>
              </a:spcAft>
              <a:buFont typeface="Arial" panose="020B0604020202020204" pitchFamily="34" charset="0"/>
              <a:buChar char="•"/>
            </a:pPr>
            <a:r>
              <a:rPr lang="en-US" sz="1400" dirty="0" smtClean="0">
                <a:latin typeface="Century Gothic"/>
                <a:cs typeface="Century Gothic"/>
              </a:rPr>
              <a:t>Increasing recognition that the institutional framework is obsolete </a:t>
            </a:r>
            <a:endParaRPr lang="en-US" sz="1400" dirty="0">
              <a:latin typeface="Century Gothic"/>
              <a:cs typeface="Century Gothic"/>
            </a:endParaRPr>
          </a:p>
          <a:p>
            <a:pPr marL="171450" indent="-171450" algn="just">
              <a:lnSpc>
                <a:spcPct val="120000"/>
              </a:lnSpc>
              <a:spcAft>
                <a:spcPts val="600"/>
              </a:spcAft>
              <a:buFont typeface="Arial" panose="020B0604020202020204" pitchFamily="34" charset="0"/>
              <a:buChar char="•"/>
            </a:pPr>
            <a:r>
              <a:rPr lang="en-US" sz="1400" dirty="0" smtClean="0">
                <a:latin typeface="Century Gothic"/>
                <a:cs typeface="Century Gothic"/>
              </a:rPr>
              <a:t>Real </a:t>
            </a:r>
            <a:r>
              <a:rPr lang="en-US" sz="1400" dirty="0">
                <a:latin typeface="Century Gothic"/>
                <a:cs typeface="Century Gothic"/>
              </a:rPr>
              <a:t>GNP growth has experienced long-term stagnation from fiscal </a:t>
            </a:r>
            <a:r>
              <a:rPr lang="en-US" sz="1400" dirty="0" smtClean="0">
                <a:latin typeface="Century Gothic"/>
                <a:cs typeface="Century Gothic"/>
              </a:rPr>
              <a:t>1975 onwards. Since 2000 two </a:t>
            </a:r>
            <a:r>
              <a:rPr lang="en-US" sz="1400" dirty="0">
                <a:latin typeface="Century Gothic"/>
                <a:cs typeface="Century Gothic"/>
              </a:rPr>
              <a:t>trends have characterized Puerto Rico’s economic </a:t>
            </a:r>
            <a:r>
              <a:rPr lang="en-US" sz="1400" dirty="0" smtClean="0">
                <a:latin typeface="Century Gothic"/>
                <a:cs typeface="Century Gothic"/>
              </a:rPr>
              <a:t>performance</a:t>
            </a:r>
            <a:endParaRPr lang="en-US" sz="1400" dirty="0">
              <a:latin typeface="Century Gothic"/>
              <a:cs typeface="Century Gothic"/>
            </a:endParaRPr>
          </a:p>
          <a:p>
            <a:pPr marL="868680" lvl="1" indent="-228600" algn="just">
              <a:lnSpc>
                <a:spcPct val="120000"/>
              </a:lnSpc>
              <a:spcAft>
                <a:spcPts val="600"/>
              </a:spcAft>
              <a:buAutoNum type="arabicParenBoth"/>
            </a:pPr>
            <a:r>
              <a:rPr lang="en-US" sz="1400" dirty="0">
                <a:latin typeface="Century Gothic"/>
                <a:cs typeface="Century Gothic"/>
              </a:rPr>
              <a:t>Declining real GNP growth at the beginning of the </a:t>
            </a:r>
            <a:r>
              <a:rPr lang="en-US" sz="1400" dirty="0" smtClean="0">
                <a:latin typeface="Century Gothic"/>
                <a:cs typeface="Century Gothic"/>
              </a:rPr>
              <a:t>decade. Economy </a:t>
            </a:r>
            <a:r>
              <a:rPr lang="en-US" sz="1400" dirty="0">
                <a:latin typeface="Century Gothic"/>
                <a:cs typeface="Century Gothic"/>
              </a:rPr>
              <a:t>declining at an average rate of -1.6%. Since fiscal 2007 the economy has contracted </a:t>
            </a:r>
            <a:r>
              <a:rPr lang="en-US" sz="1400" dirty="0" smtClean="0">
                <a:latin typeface="Century Gothic"/>
                <a:cs typeface="Century Gothic"/>
              </a:rPr>
              <a:t>since then by -16.4%. </a:t>
            </a:r>
            <a:endParaRPr lang="en-US" sz="1400" dirty="0">
              <a:latin typeface="Century Gothic"/>
              <a:cs typeface="Century Gothic"/>
            </a:endParaRPr>
          </a:p>
          <a:p>
            <a:pPr marL="868680" lvl="1" indent="-228600" algn="just">
              <a:lnSpc>
                <a:spcPct val="120000"/>
              </a:lnSpc>
              <a:spcAft>
                <a:spcPts val="600"/>
              </a:spcAft>
              <a:buAutoNum type="arabicParenBoth"/>
            </a:pPr>
            <a:r>
              <a:rPr lang="en-US" sz="1400" dirty="0">
                <a:latin typeface="Century Gothic"/>
                <a:cs typeface="Century Gothic"/>
              </a:rPr>
              <a:t>A widening </a:t>
            </a:r>
            <a:r>
              <a:rPr lang="en-US" sz="1400" dirty="0" smtClean="0">
                <a:latin typeface="Century Gothic"/>
                <a:cs typeface="Century Gothic"/>
              </a:rPr>
              <a:t>gap </a:t>
            </a:r>
            <a:r>
              <a:rPr lang="en-US" sz="1400" dirty="0">
                <a:latin typeface="Century Gothic"/>
                <a:cs typeface="Century Gothic"/>
              </a:rPr>
              <a:t>between P.R.’s and </a:t>
            </a:r>
            <a:r>
              <a:rPr lang="en-US" sz="1400" dirty="0" smtClean="0">
                <a:latin typeface="Century Gothic"/>
                <a:cs typeface="Century Gothic"/>
              </a:rPr>
              <a:t>the U.S. </a:t>
            </a:r>
            <a:r>
              <a:rPr lang="en-US" sz="1400" dirty="0">
                <a:latin typeface="Century Gothic"/>
                <a:cs typeface="Century Gothic"/>
              </a:rPr>
              <a:t>Between 2000 and </a:t>
            </a:r>
            <a:r>
              <a:rPr lang="en-US" sz="1400" dirty="0" smtClean="0">
                <a:latin typeface="Century Gothic"/>
                <a:cs typeface="Century Gothic"/>
              </a:rPr>
              <a:t>2016; </a:t>
            </a:r>
            <a:r>
              <a:rPr lang="en-US" sz="1400" b="1" dirty="0">
                <a:latin typeface="Century Gothic"/>
                <a:cs typeface="Century Gothic"/>
              </a:rPr>
              <a:t>while P.R.’s economy contracted at an average rate of -0.3%, the U.S. economy expanded at an average annual rate of 2.1%.</a:t>
            </a:r>
            <a:r>
              <a:rPr lang="en-US" sz="1400" dirty="0">
                <a:latin typeface="Century Gothic"/>
                <a:cs typeface="Century Gothic"/>
              </a:rPr>
              <a:t> </a:t>
            </a:r>
          </a:p>
        </p:txBody>
      </p:sp>
    </p:spTree>
    <p:extLst>
      <p:ext uri="{BB962C8B-B14F-4D97-AF65-F5344CB8AC3E}">
        <p14:creationId xmlns:p14="http://schemas.microsoft.com/office/powerpoint/2010/main" val="144817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03" y="368558"/>
            <a:ext cx="8229600" cy="853751"/>
          </a:xfrm>
        </p:spPr>
        <p:txBody>
          <a:bodyPr/>
          <a:lstStyle/>
          <a:p>
            <a:r>
              <a:rPr lang="es-PR" dirty="0" smtClean="0"/>
              <a:t>Deep </a:t>
            </a:r>
            <a:r>
              <a:rPr lang="es-PR" dirty="0" err="1" smtClean="0"/>
              <a:t>Economic</a:t>
            </a:r>
            <a:r>
              <a:rPr lang="es-PR" dirty="0" smtClean="0"/>
              <a:t> </a:t>
            </a:r>
            <a:r>
              <a:rPr lang="es-PR" dirty="0" err="1" smtClean="0"/>
              <a:t>Contraction</a:t>
            </a:r>
            <a:endParaRPr lang="es-P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86" y="1327270"/>
            <a:ext cx="7234368" cy="511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err="1" smtClean="0"/>
              <a:t>Employment</a:t>
            </a:r>
            <a:endParaRPr lang="es-PR"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7321" y="1921790"/>
            <a:ext cx="6044339" cy="3936569"/>
          </a:xfrm>
          <a:prstGeom prst="rect">
            <a:avLst/>
          </a:prstGeom>
          <a:noFill/>
          <a:ln>
            <a:noFill/>
          </a:ln>
        </p:spPr>
      </p:pic>
    </p:spTree>
    <p:extLst>
      <p:ext uri="{BB962C8B-B14F-4D97-AF65-F5344CB8AC3E}">
        <p14:creationId xmlns:p14="http://schemas.microsoft.com/office/powerpoint/2010/main" val="259693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457200"/>
            <a:r>
              <a:rPr lang="en-US" sz="2800" dirty="0"/>
              <a:t>Annual Out-migration</a:t>
            </a:r>
            <a:endParaRPr lang="es-PR" sz="2800" dirty="0"/>
          </a:p>
        </p:txBody>
      </p:sp>
      <p:graphicFrame>
        <p:nvGraphicFramePr>
          <p:cNvPr id="5" name="Chart 4"/>
          <p:cNvGraphicFramePr>
            <a:graphicFrameLocks/>
          </p:cNvGraphicFramePr>
          <p:nvPr>
            <p:extLst>
              <p:ext uri="{D42A27DB-BD31-4B8C-83A1-F6EECF244321}">
                <p14:modId xmlns:p14="http://schemas.microsoft.com/office/powerpoint/2010/main" val="2534967891"/>
              </p:ext>
            </p:extLst>
          </p:nvPr>
        </p:nvGraphicFramePr>
        <p:xfrm>
          <a:off x="823912" y="1720057"/>
          <a:ext cx="7496174" cy="3524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3040" y="5463049"/>
            <a:ext cx="6911340" cy="307777"/>
          </a:xfrm>
          <a:prstGeom prst="rect">
            <a:avLst/>
          </a:prstGeom>
          <a:noFill/>
        </p:spPr>
        <p:txBody>
          <a:bodyPr wrap="square" rtlCol="0">
            <a:spAutoFit/>
          </a:bodyPr>
          <a:lstStyle/>
          <a:p>
            <a:r>
              <a:rPr lang="en-US" sz="1400" dirty="0" smtClean="0">
                <a:latin typeface="Century Gothic" panose="020B0502020202020204" pitchFamily="34" charset="0"/>
              </a:rPr>
              <a:t>Note: Net out-migration in 2016 is estimated at 65,000.</a:t>
            </a:r>
            <a:endParaRPr lang="en-US" sz="1400" dirty="0">
              <a:latin typeface="Century Gothic" panose="020B0502020202020204" pitchFamily="34" charset="0"/>
            </a:endParaRPr>
          </a:p>
        </p:txBody>
      </p:sp>
    </p:spTree>
    <p:extLst>
      <p:ext uri="{BB962C8B-B14F-4D97-AF65-F5344CB8AC3E}">
        <p14:creationId xmlns:p14="http://schemas.microsoft.com/office/powerpoint/2010/main" val="155884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10" y="284766"/>
            <a:ext cx="8202083" cy="1325563"/>
          </a:xfrm>
        </p:spPr>
        <p:txBody>
          <a:bodyPr>
            <a:normAutofit/>
          </a:bodyPr>
          <a:lstStyle/>
          <a:p>
            <a:pPr defTabSz="457200"/>
            <a:r>
              <a:rPr lang="en-US" sz="2800" dirty="0"/>
              <a:t>Population</a:t>
            </a:r>
            <a:endParaRPr lang="es-PR" sz="2800" dirty="0"/>
          </a:p>
        </p:txBody>
      </p:sp>
      <p:sp>
        <p:nvSpPr>
          <p:cNvPr id="4" name="Content Placeholder 3"/>
          <p:cNvSpPr>
            <a:spLocks noGrp="1"/>
          </p:cNvSpPr>
          <p:nvPr>
            <p:ph type="body" sz="quarter" idx="4294967295"/>
          </p:nvPr>
        </p:nvSpPr>
        <p:spPr>
          <a:xfrm>
            <a:off x="203855" y="1293253"/>
            <a:ext cx="8542338" cy="777875"/>
          </a:xfrm>
        </p:spPr>
        <p:txBody>
          <a:bodyPr/>
          <a:lstStyle/>
          <a:p>
            <a:pPr marL="171450" lvl="1" indent="0">
              <a:lnSpc>
                <a:spcPct val="134000"/>
              </a:lnSpc>
              <a:spcBef>
                <a:spcPct val="0"/>
              </a:spcBef>
              <a:spcAft>
                <a:spcPts val="450"/>
              </a:spcAft>
              <a:buClrTx/>
              <a:buSzTx/>
              <a:buFontTx/>
              <a:buNone/>
            </a:pPr>
            <a:r>
              <a:rPr lang="en-US" altLang="en-US" sz="1600" dirty="0">
                <a:solidFill>
                  <a:schemeClr val="tx1"/>
                </a:solidFill>
                <a:latin typeface="Century Gothic" panose="020B0502020202020204" pitchFamily="34" charset="0"/>
                <a:cs typeface="Arial" panose="020B0604020202020204" pitchFamily="34" charset="0"/>
              </a:rPr>
              <a:t>According to the 2016 Community Survey, every municipality lost population between 2010 and 2015 with the exception of </a:t>
            </a:r>
            <a:r>
              <a:rPr lang="en-US" altLang="en-US" sz="1600" dirty="0" err="1">
                <a:solidFill>
                  <a:schemeClr val="tx1"/>
                </a:solidFill>
                <a:latin typeface="Century Gothic" panose="020B0502020202020204" pitchFamily="34" charset="0"/>
                <a:cs typeface="Arial" panose="020B0604020202020204" pitchFamily="34" charset="0"/>
              </a:rPr>
              <a:t>Gurabo</a:t>
            </a:r>
            <a:r>
              <a:rPr lang="en-US" altLang="en-US" sz="1600" dirty="0">
                <a:solidFill>
                  <a:schemeClr val="tx1"/>
                </a:solidFill>
                <a:latin typeface="Century Gothic" panose="020B0502020202020204" pitchFamily="34" charset="0"/>
                <a:cs typeface="Arial" panose="020B0604020202020204" pitchFamily="34" charset="0"/>
              </a:rPr>
              <a:t> (3.7%)and Toa Alta (0.1%).</a:t>
            </a:r>
          </a:p>
        </p:txBody>
      </p:sp>
      <p:grpSp>
        <p:nvGrpSpPr>
          <p:cNvPr id="5" name="Group 4"/>
          <p:cNvGrpSpPr>
            <a:grpSpLocks noChangeAspect="1"/>
          </p:cNvGrpSpPr>
          <p:nvPr/>
        </p:nvGrpSpPr>
        <p:grpSpPr bwMode="auto">
          <a:xfrm>
            <a:off x="979060" y="2229506"/>
            <a:ext cx="7359650" cy="3759200"/>
            <a:chOff x="608" y="1609"/>
            <a:chExt cx="4636" cy="2368"/>
          </a:xfrm>
        </p:grpSpPr>
        <p:sp>
          <p:nvSpPr>
            <p:cNvPr id="6" name="AutoShape 3"/>
            <p:cNvSpPr>
              <a:spLocks noChangeAspect="1" noChangeArrowheads="1" noTextEdit="1"/>
            </p:cNvSpPr>
            <p:nvPr/>
          </p:nvSpPr>
          <p:spPr bwMode="auto">
            <a:xfrm>
              <a:off x="608" y="1610"/>
              <a:ext cx="4636"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609" y="1609"/>
              <a:ext cx="4634" cy="2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p:nvSpPr>
          <p:spPr bwMode="auto">
            <a:xfrm>
              <a:off x="887" y="1915"/>
              <a:ext cx="4159" cy="1654"/>
            </a:xfrm>
            <a:custGeom>
              <a:avLst/>
              <a:gdLst>
                <a:gd name="T0" fmla="*/ 0 w 4159"/>
                <a:gd name="T1" fmla="*/ 0 h 1654"/>
                <a:gd name="T2" fmla="*/ 243 w 4159"/>
                <a:gd name="T3" fmla="*/ 0 h 1654"/>
                <a:gd name="T4" fmla="*/ 243 w 4159"/>
                <a:gd name="T5" fmla="*/ 1654 h 1654"/>
                <a:gd name="T6" fmla="*/ 0 w 4159"/>
                <a:gd name="T7" fmla="*/ 1654 h 1654"/>
                <a:gd name="T8" fmla="*/ 0 w 4159"/>
                <a:gd name="T9" fmla="*/ 0 h 1654"/>
                <a:gd name="T10" fmla="*/ 436 w 4159"/>
                <a:gd name="T11" fmla="*/ 169 h 1654"/>
                <a:gd name="T12" fmla="*/ 677 w 4159"/>
                <a:gd name="T13" fmla="*/ 169 h 1654"/>
                <a:gd name="T14" fmla="*/ 677 w 4159"/>
                <a:gd name="T15" fmla="*/ 1654 h 1654"/>
                <a:gd name="T16" fmla="*/ 436 w 4159"/>
                <a:gd name="T17" fmla="*/ 1654 h 1654"/>
                <a:gd name="T18" fmla="*/ 436 w 4159"/>
                <a:gd name="T19" fmla="*/ 169 h 1654"/>
                <a:gd name="T20" fmla="*/ 871 w 4159"/>
                <a:gd name="T21" fmla="*/ 265 h 1654"/>
                <a:gd name="T22" fmla="*/ 1113 w 4159"/>
                <a:gd name="T23" fmla="*/ 265 h 1654"/>
                <a:gd name="T24" fmla="*/ 1113 w 4159"/>
                <a:gd name="T25" fmla="*/ 1654 h 1654"/>
                <a:gd name="T26" fmla="*/ 871 w 4159"/>
                <a:gd name="T27" fmla="*/ 1654 h 1654"/>
                <a:gd name="T28" fmla="*/ 871 w 4159"/>
                <a:gd name="T29" fmla="*/ 265 h 1654"/>
                <a:gd name="T30" fmla="*/ 1306 w 4159"/>
                <a:gd name="T31" fmla="*/ 356 h 1654"/>
                <a:gd name="T32" fmla="*/ 1548 w 4159"/>
                <a:gd name="T33" fmla="*/ 356 h 1654"/>
                <a:gd name="T34" fmla="*/ 1548 w 4159"/>
                <a:gd name="T35" fmla="*/ 1654 h 1654"/>
                <a:gd name="T36" fmla="*/ 1306 w 4159"/>
                <a:gd name="T37" fmla="*/ 1654 h 1654"/>
                <a:gd name="T38" fmla="*/ 1306 w 4159"/>
                <a:gd name="T39" fmla="*/ 356 h 1654"/>
                <a:gd name="T40" fmla="*/ 1742 w 4159"/>
                <a:gd name="T41" fmla="*/ 440 h 1654"/>
                <a:gd name="T42" fmla="*/ 1983 w 4159"/>
                <a:gd name="T43" fmla="*/ 440 h 1654"/>
                <a:gd name="T44" fmla="*/ 1983 w 4159"/>
                <a:gd name="T45" fmla="*/ 1654 h 1654"/>
                <a:gd name="T46" fmla="*/ 1742 w 4159"/>
                <a:gd name="T47" fmla="*/ 1654 h 1654"/>
                <a:gd name="T48" fmla="*/ 1742 w 4159"/>
                <a:gd name="T49" fmla="*/ 440 h 1654"/>
                <a:gd name="T50" fmla="*/ 2176 w 4159"/>
                <a:gd name="T51" fmla="*/ 559 h 1654"/>
                <a:gd name="T52" fmla="*/ 2419 w 4159"/>
                <a:gd name="T53" fmla="*/ 559 h 1654"/>
                <a:gd name="T54" fmla="*/ 2419 w 4159"/>
                <a:gd name="T55" fmla="*/ 1654 h 1654"/>
                <a:gd name="T56" fmla="*/ 2176 w 4159"/>
                <a:gd name="T57" fmla="*/ 1654 h 1654"/>
                <a:gd name="T58" fmla="*/ 2176 w 4159"/>
                <a:gd name="T59" fmla="*/ 559 h 1654"/>
                <a:gd name="T60" fmla="*/ 2612 w 4159"/>
                <a:gd name="T61" fmla="*/ 686 h 1654"/>
                <a:gd name="T62" fmla="*/ 2853 w 4159"/>
                <a:gd name="T63" fmla="*/ 686 h 1654"/>
                <a:gd name="T64" fmla="*/ 2853 w 4159"/>
                <a:gd name="T65" fmla="*/ 1654 h 1654"/>
                <a:gd name="T66" fmla="*/ 2612 w 4159"/>
                <a:gd name="T67" fmla="*/ 1654 h 1654"/>
                <a:gd name="T68" fmla="*/ 2612 w 4159"/>
                <a:gd name="T69" fmla="*/ 686 h 1654"/>
                <a:gd name="T70" fmla="*/ 3048 w 4159"/>
                <a:gd name="T71" fmla="*/ 813 h 1654"/>
                <a:gd name="T72" fmla="*/ 3289 w 4159"/>
                <a:gd name="T73" fmla="*/ 813 h 1654"/>
                <a:gd name="T74" fmla="*/ 3289 w 4159"/>
                <a:gd name="T75" fmla="*/ 1654 h 1654"/>
                <a:gd name="T76" fmla="*/ 3048 w 4159"/>
                <a:gd name="T77" fmla="*/ 1654 h 1654"/>
                <a:gd name="T78" fmla="*/ 3048 w 4159"/>
                <a:gd name="T79" fmla="*/ 813 h 1654"/>
                <a:gd name="T80" fmla="*/ 3482 w 4159"/>
                <a:gd name="T81" fmla="*/ 1134 h 1654"/>
                <a:gd name="T82" fmla="*/ 3725 w 4159"/>
                <a:gd name="T83" fmla="*/ 1134 h 1654"/>
                <a:gd name="T84" fmla="*/ 3725 w 4159"/>
                <a:gd name="T85" fmla="*/ 1654 h 1654"/>
                <a:gd name="T86" fmla="*/ 3482 w 4159"/>
                <a:gd name="T87" fmla="*/ 1654 h 1654"/>
                <a:gd name="T88" fmla="*/ 3482 w 4159"/>
                <a:gd name="T89" fmla="*/ 1134 h 1654"/>
                <a:gd name="T90" fmla="*/ 3918 w 4159"/>
                <a:gd name="T91" fmla="*/ 1380 h 1654"/>
                <a:gd name="T92" fmla="*/ 4159 w 4159"/>
                <a:gd name="T93" fmla="*/ 1380 h 1654"/>
                <a:gd name="T94" fmla="*/ 4159 w 4159"/>
                <a:gd name="T95" fmla="*/ 1654 h 1654"/>
                <a:gd name="T96" fmla="*/ 3918 w 4159"/>
                <a:gd name="T97" fmla="*/ 1654 h 1654"/>
                <a:gd name="T98" fmla="*/ 3918 w 4159"/>
                <a:gd name="T99" fmla="*/ 1380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59" h="1654">
                  <a:moveTo>
                    <a:pt x="0" y="0"/>
                  </a:moveTo>
                  <a:lnTo>
                    <a:pt x="243" y="0"/>
                  </a:lnTo>
                  <a:lnTo>
                    <a:pt x="243" y="1654"/>
                  </a:lnTo>
                  <a:lnTo>
                    <a:pt x="0" y="1654"/>
                  </a:lnTo>
                  <a:lnTo>
                    <a:pt x="0" y="0"/>
                  </a:lnTo>
                  <a:close/>
                  <a:moveTo>
                    <a:pt x="436" y="169"/>
                  </a:moveTo>
                  <a:lnTo>
                    <a:pt x="677" y="169"/>
                  </a:lnTo>
                  <a:lnTo>
                    <a:pt x="677" y="1654"/>
                  </a:lnTo>
                  <a:lnTo>
                    <a:pt x="436" y="1654"/>
                  </a:lnTo>
                  <a:lnTo>
                    <a:pt x="436" y="169"/>
                  </a:lnTo>
                  <a:close/>
                  <a:moveTo>
                    <a:pt x="871" y="265"/>
                  </a:moveTo>
                  <a:lnTo>
                    <a:pt x="1113" y="265"/>
                  </a:lnTo>
                  <a:lnTo>
                    <a:pt x="1113" y="1654"/>
                  </a:lnTo>
                  <a:lnTo>
                    <a:pt x="871" y="1654"/>
                  </a:lnTo>
                  <a:lnTo>
                    <a:pt x="871" y="265"/>
                  </a:lnTo>
                  <a:close/>
                  <a:moveTo>
                    <a:pt x="1306" y="356"/>
                  </a:moveTo>
                  <a:lnTo>
                    <a:pt x="1548" y="356"/>
                  </a:lnTo>
                  <a:lnTo>
                    <a:pt x="1548" y="1654"/>
                  </a:lnTo>
                  <a:lnTo>
                    <a:pt x="1306" y="1654"/>
                  </a:lnTo>
                  <a:lnTo>
                    <a:pt x="1306" y="356"/>
                  </a:lnTo>
                  <a:close/>
                  <a:moveTo>
                    <a:pt x="1742" y="440"/>
                  </a:moveTo>
                  <a:lnTo>
                    <a:pt x="1983" y="440"/>
                  </a:lnTo>
                  <a:lnTo>
                    <a:pt x="1983" y="1654"/>
                  </a:lnTo>
                  <a:lnTo>
                    <a:pt x="1742" y="1654"/>
                  </a:lnTo>
                  <a:lnTo>
                    <a:pt x="1742" y="440"/>
                  </a:lnTo>
                  <a:close/>
                  <a:moveTo>
                    <a:pt x="2176" y="559"/>
                  </a:moveTo>
                  <a:lnTo>
                    <a:pt x="2419" y="559"/>
                  </a:lnTo>
                  <a:lnTo>
                    <a:pt x="2419" y="1654"/>
                  </a:lnTo>
                  <a:lnTo>
                    <a:pt x="2176" y="1654"/>
                  </a:lnTo>
                  <a:lnTo>
                    <a:pt x="2176" y="559"/>
                  </a:lnTo>
                  <a:close/>
                  <a:moveTo>
                    <a:pt x="2612" y="686"/>
                  </a:moveTo>
                  <a:lnTo>
                    <a:pt x="2853" y="686"/>
                  </a:lnTo>
                  <a:lnTo>
                    <a:pt x="2853" y="1654"/>
                  </a:lnTo>
                  <a:lnTo>
                    <a:pt x="2612" y="1654"/>
                  </a:lnTo>
                  <a:lnTo>
                    <a:pt x="2612" y="686"/>
                  </a:lnTo>
                  <a:close/>
                  <a:moveTo>
                    <a:pt x="3048" y="813"/>
                  </a:moveTo>
                  <a:lnTo>
                    <a:pt x="3289" y="813"/>
                  </a:lnTo>
                  <a:lnTo>
                    <a:pt x="3289" y="1654"/>
                  </a:lnTo>
                  <a:lnTo>
                    <a:pt x="3048" y="1654"/>
                  </a:lnTo>
                  <a:lnTo>
                    <a:pt x="3048" y="813"/>
                  </a:lnTo>
                  <a:close/>
                  <a:moveTo>
                    <a:pt x="3482" y="1134"/>
                  </a:moveTo>
                  <a:lnTo>
                    <a:pt x="3725" y="1134"/>
                  </a:lnTo>
                  <a:lnTo>
                    <a:pt x="3725" y="1654"/>
                  </a:lnTo>
                  <a:lnTo>
                    <a:pt x="3482" y="1654"/>
                  </a:lnTo>
                  <a:lnTo>
                    <a:pt x="3482" y="1134"/>
                  </a:lnTo>
                  <a:close/>
                  <a:moveTo>
                    <a:pt x="3918" y="1380"/>
                  </a:moveTo>
                  <a:lnTo>
                    <a:pt x="4159" y="1380"/>
                  </a:lnTo>
                  <a:lnTo>
                    <a:pt x="4159" y="1654"/>
                  </a:lnTo>
                  <a:lnTo>
                    <a:pt x="3918" y="1654"/>
                  </a:lnTo>
                  <a:lnTo>
                    <a:pt x="3918" y="1380"/>
                  </a:lnTo>
                  <a:close/>
                </a:path>
              </a:pathLst>
            </a:custGeom>
            <a:solidFill>
              <a:srgbClr val="C52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750" y="3565"/>
              <a:ext cx="4352" cy="8"/>
            </a:xfrm>
            <a:prstGeom prst="rect">
              <a:avLst/>
            </a:pr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823" y="1748"/>
              <a:ext cx="5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3,808,610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258" y="1917"/>
              <a:ext cx="50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3,725,789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1694" y="2014"/>
              <a:ext cx="5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3,678,732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129" y="2104"/>
              <a:ext cx="5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3,634,488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564" y="2189"/>
              <a:ext cx="5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3,593,077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2999" y="2308"/>
              <a:ext cx="5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3,534,874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3435" y="2434"/>
              <a:ext cx="50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3,473,181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3870" y="2561"/>
              <a:ext cx="5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3,411,307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4305" y="2882"/>
              <a:ext cx="50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3,254,156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4740" y="3128"/>
              <a:ext cx="50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404040"/>
                  </a:solidFill>
                  <a:effectLst/>
                  <a:latin typeface="Calibri" panose="020F0502020204030204" pitchFamily="34" charset="0"/>
                </a:rPr>
                <a:t>3,133,942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870" y="3631"/>
              <a:ext cx="2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1305" y="3631"/>
              <a:ext cx="2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1740" y="3631"/>
              <a:ext cx="2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2175" y="3631"/>
              <a:ext cx="2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2611" y="3631"/>
              <a:ext cx="26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2013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3046" y="3631"/>
              <a:ext cx="2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2014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3481" y="3631"/>
              <a:ext cx="2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3916" y="3631"/>
              <a:ext cx="2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2016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4351" y="3631"/>
              <a:ext cx="2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4787" y="3631"/>
              <a:ext cx="2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595959"/>
                  </a:solidFill>
                  <a:effectLst/>
                  <a:latin typeface="Calibri" panose="020F0502020204030204" pitchFamily="34" charset="0"/>
                </a:rPr>
                <a:t>2025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3" name="TextBox 2"/>
          <p:cNvSpPr txBox="1"/>
          <p:nvPr/>
        </p:nvSpPr>
        <p:spPr>
          <a:xfrm>
            <a:off x="1237942" y="5756187"/>
            <a:ext cx="3496236" cy="261610"/>
          </a:xfrm>
          <a:prstGeom prst="rect">
            <a:avLst/>
          </a:prstGeom>
          <a:noFill/>
        </p:spPr>
        <p:txBody>
          <a:bodyPr wrap="square" rtlCol="0">
            <a:spAutoFit/>
          </a:bodyPr>
          <a:lstStyle/>
          <a:p>
            <a:r>
              <a:rPr lang="en-US" sz="1100" dirty="0"/>
              <a:t>Source: Census Bureau and ETI.</a:t>
            </a:r>
          </a:p>
        </p:txBody>
      </p:sp>
    </p:spTree>
    <p:extLst>
      <p:ext uri="{BB962C8B-B14F-4D97-AF65-F5344CB8AC3E}">
        <p14:creationId xmlns:p14="http://schemas.microsoft.com/office/powerpoint/2010/main" val="364693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10" y="284766"/>
            <a:ext cx="8202083" cy="1325563"/>
          </a:xfrm>
        </p:spPr>
        <p:txBody>
          <a:bodyPr>
            <a:normAutofit/>
          </a:bodyPr>
          <a:lstStyle/>
          <a:p>
            <a:pPr defTabSz="457200"/>
            <a:r>
              <a:rPr lang="en-US" sz="2800" dirty="0"/>
              <a:t>Population Pyramids</a:t>
            </a:r>
            <a:endParaRPr lang="es-PR" sz="2800" dirty="0"/>
          </a:p>
        </p:txBody>
      </p:sp>
      <p:pic>
        <p:nvPicPr>
          <p:cNvPr id="5" name="Picture 4"/>
          <p:cNvPicPr>
            <a:picLocks noChangeAspect="1"/>
          </p:cNvPicPr>
          <p:nvPr/>
        </p:nvPicPr>
        <p:blipFill rotWithShape="1">
          <a:blip r:embed="rId3"/>
          <a:srcRect l="2523" r="5346"/>
          <a:stretch/>
        </p:blipFill>
        <p:spPr>
          <a:xfrm>
            <a:off x="93116" y="2063749"/>
            <a:ext cx="8932619" cy="2974976"/>
          </a:xfrm>
          <a:prstGeom prst="rect">
            <a:avLst/>
          </a:prstGeom>
        </p:spPr>
      </p:pic>
    </p:spTree>
    <p:extLst>
      <p:ext uri="{BB962C8B-B14F-4D97-AF65-F5344CB8AC3E}">
        <p14:creationId xmlns:p14="http://schemas.microsoft.com/office/powerpoint/2010/main" val="291064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6274416" y="3832341"/>
            <a:ext cx="2465739" cy="1403944"/>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p>
            <a:pPr algn="ctr" defTabSz="2166938">
              <a:lnSpc>
                <a:spcPct val="90000"/>
              </a:lnSpc>
              <a:spcBef>
                <a:spcPct val="0"/>
              </a:spcBef>
              <a:spcAft>
                <a:spcPct val="35000"/>
              </a:spcAft>
            </a:pPr>
            <a:endParaRPr lang="es-PR" sz="4875" dirty="0">
              <a:solidFill>
                <a:prstClr val="white"/>
              </a:solidFill>
            </a:endParaRPr>
          </a:p>
        </p:txBody>
      </p:sp>
      <p:sp>
        <p:nvSpPr>
          <p:cNvPr id="29" name="Freeform 28"/>
          <p:cNvSpPr/>
          <p:nvPr/>
        </p:nvSpPr>
        <p:spPr>
          <a:xfrm>
            <a:off x="306449" y="3823039"/>
            <a:ext cx="2465739" cy="1403944"/>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p>
            <a:pPr algn="ctr" defTabSz="2166938">
              <a:lnSpc>
                <a:spcPct val="90000"/>
              </a:lnSpc>
              <a:spcBef>
                <a:spcPct val="0"/>
              </a:spcBef>
              <a:spcAft>
                <a:spcPct val="35000"/>
              </a:spcAft>
            </a:pPr>
            <a:endParaRPr lang="es-PR" sz="4875" dirty="0">
              <a:solidFill>
                <a:prstClr val="white"/>
              </a:solidFill>
            </a:endParaRPr>
          </a:p>
        </p:txBody>
      </p:sp>
      <p:sp>
        <p:nvSpPr>
          <p:cNvPr id="30" name="Freeform 29"/>
          <p:cNvSpPr/>
          <p:nvPr/>
        </p:nvSpPr>
        <p:spPr>
          <a:xfrm>
            <a:off x="3288701" y="3832341"/>
            <a:ext cx="2465739" cy="1403944"/>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p>
            <a:pPr algn="ctr" defTabSz="2166938">
              <a:lnSpc>
                <a:spcPct val="90000"/>
              </a:lnSpc>
              <a:spcBef>
                <a:spcPct val="0"/>
              </a:spcBef>
              <a:spcAft>
                <a:spcPct val="35000"/>
              </a:spcAft>
            </a:pPr>
            <a:endParaRPr lang="es-PR" sz="4875" dirty="0">
              <a:solidFill>
                <a:prstClr val="white"/>
              </a:solidFill>
            </a:endParaRPr>
          </a:p>
        </p:txBody>
      </p:sp>
      <p:sp>
        <p:nvSpPr>
          <p:cNvPr id="27" name="Freeform 26"/>
          <p:cNvSpPr/>
          <p:nvPr/>
        </p:nvSpPr>
        <p:spPr>
          <a:xfrm>
            <a:off x="3294815" y="2191990"/>
            <a:ext cx="2465739" cy="1403944"/>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p>
            <a:pPr algn="ctr" defTabSz="2166938">
              <a:lnSpc>
                <a:spcPct val="90000"/>
              </a:lnSpc>
              <a:spcBef>
                <a:spcPct val="0"/>
              </a:spcBef>
              <a:spcAft>
                <a:spcPct val="35000"/>
              </a:spcAft>
            </a:pPr>
            <a:endParaRPr lang="es-PR" sz="4875" dirty="0">
              <a:solidFill>
                <a:prstClr val="white"/>
              </a:solidFill>
            </a:endParaRPr>
          </a:p>
        </p:txBody>
      </p:sp>
      <p:sp>
        <p:nvSpPr>
          <p:cNvPr id="28" name="Freeform 27"/>
          <p:cNvSpPr/>
          <p:nvPr/>
        </p:nvSpPr>
        <p:spPr>
          <a:xfrm>
            <a:off x="6286645" y="2178537"/>
            <a:ext cx="2465739" cy="1403944"/>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p>
            <a:pPr algn="ctr" defTabSz="2166938">
              <a:lnSpc>
                <a:spcPct val="90000"/>
              </a:lnSpc>
              <a:spcBef>
                <a:spcPct val="0"/>
              </a:spcBef>
              <a:spcAft>
                <a:spcPct val="35000"/>
              </a:spcAft>
            </a:pPr>
            <a:endParaRPr lang="es-PR" sz="4875" dirty="0">
              <a:solidFill>
                <a:prstClr val="white"/>
              </a:solidFill>
            </a:endParaRPr>
          </a:p>
        </p:txBody>
      </p:sp>
      <p:sp>
        <p:nvSpPr>
          <p:cNvPr id="23" name="Freeform 22"/>
          <p:cNvSpPr/>
          <p:nvPr/>
        </p:nvSpPr>
        <p:spPr>
          <a:xfrm>
            <a:off x="295494" y="2166834"/>
            <a:ext cx="2465739" cy="1403944"/>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738" tIns="185738" rIns="185738" bIns="185738" numCol="1" spcCol="1270" anchor="ctr" anchorCtr="0">
            <a:noAutofit/>
          </a:bodyPr>
          <a:lstStyle/>
          <a:p>
            <a:pPr algn="ctr" defTabSz="2166938">
              <a:lnSpc>
                <a:spcPct val="90000"/>
              </a:lnSpc>
              <a:spcBef>
                <a:spcPct val="0"/>
              </a:spcBef>
              <a:spcAft>
                <a:spcPct val="35000"/>
              </a:spcAft>
            </a:pPr>
            <a:endParaRPr lang="es-PR" sz="4875" dirty="0">
              <a:solidFill>
                <a:prstClr val="white"/>
              </a:solidFill>
            </a:endParaRPr>
          </a:p>
        </p:txBody>
      </p:sp>
      <p:sp>
        <p:nvSpPr>
          <p:cNvPr id="2" name="Title 1"/>
          <p:cNvSpPr>
            <a:spLocks noGrp="1"/>
          </p:cNvSpPr>
          <p:nvPr>
            <p:ph type="title"/>
          </p:nvPr>
        </p:nvSpPr>
        <p:spPr>
          <a:xfrm>
            <a:off x="470958" y="394495"/>
            <a:ext cx="8202083" cy="580118"/>
          </a:xfrm>
        </p:spPr>
        <p:txBody>
          <a:bodyPr>
            <a:noAutofit/>
          </a:bodyPr>
          <a:lstStyle/>
          <a:p>
            <a:pPr lvl="0" defTabSz="457200"/>
            <a:r>
              <a:rPr lang="es-ES" sz="2800" dirty="0" err="1"/>
              <a:t>The</a:t>
            </a:r>
            <a:r>
              <a:rPr lang="es-ES" sz="2800" dirty="0"/>
              <a:t> Social </a:t>
            </a:r>
            <a:r>
              <a:rPr lang="es-ES" sz="2800" dirty="0" err="1"/>
              <a:t>Dimension</a:t>
            </a:r>
            <a:endParaRPr lang="es-ES" sz="2800" dirty="0"/>
          </a:p>
        </p:txBody>
      </p:sp>
      <p:pic>
        <p:nvPicPr>
          <p:cNvPr id="6" name="Picture 5"/>
          <p:cNvPicPr>
            <a:picLocks noChangeAspect="1"/>
          </p:cNvPicPr>
          <p:nvPr/>
        </p:nvPicPr>
        <p:blipFill>
          <a:blip r:embed="rId3" cstate="print">
            <a:lum bright="68000"/>
            <a:extLst>
              <a:ext uri="{28A0092B-C50C-407E-A947-70E740481C1C}">
                <a14:useLocalDpi xmlns:a14="http://schemas.microsoft.com/office/drawing/2010/main" val="0"/>
              </a:ext>
            </a:extLst>
          </a:blip>
          <a:stretch>
            <a:fillRect/>
          </a:stretch>
        </p:blipFill>
        <p:spPr>
          <a:xfrm>
            <a:off x="3619429" y="2320894"/>
            <a:ext cx="435755" cy="527762"/>
          </a:xfrm>
          <a:prstGeom prst="rect">
            <a:avLst/>
          </a:prstGeom>
        </p:spPr>
      </p:pic>
      <p:pic>
        <p:nvPicPr>
          <p:cNvPr id="8" name="Picture 7"/>
          <p:cNvPicPr>
            <a:picLocks noChangeAspect="1"/>
          </p:cNvPicPr>
          <p:nvPr/>
        </p:nvPicPr>
        <p:blipFill>
          <a:blip r:embed="rId4" cstate="print">
            <a:clrChange>
              <a:clrFrom>
                <a:srgbClr val="231F20"/>
              </a:clrFrom>
              <a:clrTo>
                <a:srgbClr val="231F20">
                  <a:alpha val="0"/>
                </a:srgbClr>
              </a:clrTo>
            </a:clrChange>
            <a:lum bright="99000"/>
            <a:extLst>
              <a:ext uri="{28A0092B-C50C-407E-A947-70E740481C1C}">
                <a14:useLocalDpi xmlns:a14="http://schemas.microsoft.com/office/drawing/2010/main" val="0"/>
              </a:ext>
            </a:extLst>
          </a:blip>
          <a:stretch>
            <a:fillRect/>
          </a:stretch>
        </p:blipFill>
        <p:spPr>
          <a:xfrm flipH="1">
            <a:off x="425648" y="2162045"/>
            <a:ext cx="852581" cy="852581"/>
          </a:xfrm>
          <a:prstGeom prst="rect">
            <a:avLst/>
          </a:prstGeom>
        </p:spPr>
      </p:pic>
      <p:sp>
        <p:nvSpPr>
          <p:cNvPr id="4" name="TextBox 3"/>
          <p:cNvSpPr txBox="1"/>
          <p:nvPr/>
        </p:nvSpPr>
        <p:spPr>
          <a:xfrm>
            <a:off x="1322605" y="2191990"/>
            <a:ext cx="1511267" cy="646331"/>
          </a:xfrm>
          <a:prstGeom prst="rect">
            <a:avLst/>
          </a:prstGeom>
          <a:noFill/>
        </p:spPr>
        <p:txBody>
          <a:bodyPr wrap="square" rtlCol="0">
            <a:spAutoFit/>
          </a:bodyPr>
          <a:lstStyle/>
          <a:p>
            <a:r>
              <a:rPr lang="es-PR" sz="3600" b="1" dirty="0">
                <a:solidFill>
                  <a:prstClr val="white"/>
                </a:solidFill>
                <a:latin typeface="Century Gothic" panose="020B0502020202020204" pitchFamily="34" charset="0"/>
              </a:rPr>
              <a:t>39.9%</a:t>
            </a:r>
          </a:p>
        </p:txBody>
      </p:sp>
      <p:sp>
        <p:nvSpPr>
          <p:cNvPr id="11" name="TextBox 10"/>
          <p:cNvSpPr txBox="1"/>
          <p:nvPr/>
        </p:nvSpPr>
        <p:spPr>
          <a:xfrm>
            <a:off x="728461" y="2926878"/>
            <a:ext cx="1557255" cy="461665"/>
          </a:xfrm>
          <a:prstGeom prst="rect">
            <a:avLst/>
          </a:prstGeom>
          <a:noFill/>
        </p:spPr>
        <p:txBody>
          <a:bodyPr wrap="square" rtlCol="0">
            <a:spAutoFit/>
          </a:bodyPr>
          <a:lstStyle/>
          <a:p>
            <a:pPr algn="ctr"/>
            <a:r>
              <a:rPr lang="es-PR" sz="1200" dirty="0">
                <a:solidFill>
                  <a:prstClr val="white"/>
                </a:solidFill>
                <a:latin typeface="Century Gothic" panose="020B0502020202020204" pitchFamily="34" charset="0"/>
              </a:rPr>
              <a:t>Labor </a:t>
            </a:r>
            <a:r>
              <a:rPr lang="es-PR" sz="1200" dirty="0" err="1">
                <a:solidFill>
                  <a:prstClr val="white"/>
                </a:solidFill>
                <a:latin typeface="Century Gothic" panose="020B0502020202020204" pitchFamily="34" charset="0"/>
              </a:rPr>
              <a:t>participation</a:t>
            </a:r>
            <a:r>
              <a:rPr lang="es-PR" sz="1200" dirty="0">
                <a:solidFill>
                  <a:prstClr val="white"/>
                </a:solidFill>
                <a:latin typeface="Century Gothic" panose="020B0502020202020204" pitchFamily="34" charset="0"/>
              </a:rPr>
              <a:t> </a:t>
            </a:r>
            <a:r>
              <a:rPr lang="es-PR" sz="1200" dirty="0" err="1">
                <a:solidFill>
                  <a:prstClr val="white"/>
                </a:solidFill>
                <a:latin typeface="Century Gothic" panose="020B0502020202020204" pitchFamily="34" charset="0"/>
              </a:rPr>
              <a:t>rate</a:t>
            </a:r>
            <a:endParaRPr lang="es-PR" sz="1200" dirty="0">
              <a:solidFill>
                <a:prstClr val="white"/>
              </a:solidFill>
              <a:latin typeface="Century Gothic" panose="020B0502020202020204" pitchFamily="34" charset="0"/>
            </a:endParaRPr>
          </a:p>
        </p:txBody>
      </p:sp>
      <p:sp>
        <p:nvSpPr>
          <p:cNvPr id="12" name="TextBox 11"/>
          <p:cNvSpPr txBox="1"/>
          <p:nvPr/>
        </p:nvSpPr>
        <p:spPr>
          <a:xfrm>
            <a:off x="4143937" y="2218489"/>
            <a:ext cx="1688881" cy="646331"/>
          </a:xfrm>
          <a:prstGeom prst="rect">
            <a:avLst/>
          </a:prstGeom>
          <a:noFill/>
        </p:spPr>
        <p:txBody>
          <a:bodyPr wrap="square" rtlCol="0">
            <a:spAutoFit/>
          </a:bodyPr>
          <a:lstStyle/>
          <a:p>
            <a:r>
              <a:rPr lang="es-PR" sz="3600" b="1" dirty="0">
                <a:solidFill>
                  <a:prstClr val="white"/>
                </a:solidFill>
                <a:latin typeface="Century Gothic" panose="020B0502020202020204" pitchFamily="34" charset="0"/>
              </a:rPr>
              <a:t>46.2% </a:t>
            </a:r>
          </a:p>
        </p:txBody>
      </p:sp>
      <p:sp>
        <p:nvSpPr>
          <p:cNvPr id="13" name="TextBox 12"/>
          <p:cNvSpPr txBox="1"/>
          <p:nvPr/>
        </p:nvSpPr>
        <p:spPr>
          <a:xfrm>
            <a:off x="3697253" y="2957805"/>
            <a:ext cx="1648633" cy="461665"/>
          </a:xfrm>
          <a:prstGeom prst="rect">
            <a:avLst/>
          </a:prstGeom>
          <a:noFill/>
        </p:spPr>
        <p:txBody>
          <a:bodyPr wrap="square" rtlCol="0">
            <a:spAutoFit/>
          </a:bodyPr>
          <a:lstStyle/>
          <a:p>
            <a:pPr algn="ctr"/>
            <a:r>
              <a:rPr lang="es-PR" sz="1200" dirty="0" err="1">
                <a:solidFill>
                  <a:prstClr val="white"/>
                </a:solidFill>
                <a:latin typeface="Century Gothic" panose="020B0502020202020204" pitchFamily="34" charset="0"/>
              </a:rPr>
              <a:t>Families</a:t>
            </a:r>
            <a:r>
              <a:rPr lang="es-PR" sz="1200" dirty="0">
                <a:solidFill>
                  <a:prstClr val="white"/>
                </a:solidFill>
                <a:latin typeface="Century Gothic" panose="020B0502020202020204" pitchFamily="34" charset="0"/>
              </a:rPr>
              <a:t> </a:t>
            </a:r>
            <a:r>
              <a:rPr lang="es-PR" sz="1200" dirty="0" err="1">
                <a:solidFill>
                  <a:prstClr val="white"/>
                </a:solidFill>
                <a:latin typeface="Century Gothic" panose="020B0502020202020204" pitchFamily="34" charset="0"/>
              </a:rPr>
              <a:t>under</a:t>
            </a:r>
            <a:r>
              <a:rPr lang="es-PR" sz="1200" dirty="0">
                <a:solidFill>
                  <a:prstClr val="white"/>
                </a:solidFill>
                <a:latin typeface="Century Gothic" panose="020B0502020202020204" pitchFamily="34" charset="0"/>
              </a:rPr>
              <a:t> </a:t>
            </a:r>
            <a:r>
              <a:rPr lang="es-PR" sz="1200" dirty="0" err="1">
                <a:solidFill>
                  <a:prstClr val="white"/>
                </a:solidFill>
                <a:latin typeface="Century Gothic" panose="020B0502020202020204" pitchFamily="34" charset="0"/>
              </a:rPr>
              <a:t>poverty</a:t>
            </a:r>
            <a:r>
              <a:rPr lang="es-PR" sz="1200" dirty="0">
                <a:solidFill>
                  <a:prstClr val="white"/>
                </a:solidFill>
                <a:latin typeface="Century Gothic" panose="020B0502020202020204" pitchFamily="34" charset="0"/>
              </a:rPr>
              <a:t> </a:t>
            </a:r>
            <a:r>
              <a:rPr lang="es-PR" sz="1200" dirty="0" err="1">
                <a:solidFill>
                  <a:prstClr val="white"/>
                </a:solidFill>
                <a:latin typeface="Century Gothic" panose="020B0502020202020204" pitchFamily="34" charset="0"/>
              </a:rPr>
              <a:t>level</a:t>
            </a:r>
            <a:endParaRPr lang="es-PR" sz="1200" dirty="0">
              <a:solidFill>
                <a:prstClr val="white"/>
              </a:solidFill>
              <a:latin typeface="Century Gothic" panose="020B0502020202020204" pitchFamily="34" charset="0"/>
            </a:endParaRPr>
          </a:p>
        </p:txBody>
      </p:sp>
      <p:sp>
        <p:nvSpPr>
          <p:cNvPr id="14" name="TextBox 13"/>
          <p:cNvSpPr txBox="1"/>
          <p:nvPr/>
        </p:nvSpPr>
        <p:spPr>
          <a:xfrm>
            <a:off x="1220060" y="4026994"/>
            <a:ext cx="1692065" cy="854080"/>
          </a:xfrm>
          <a:prstGeom prst="rect">
            <a:avLst/>
          </a:prstGeom>
          <a:noFill/>
        </p:spPr>
        <p:txBody>
          <a:bodyPr wrap="square" rtlCol="0">
            <a:spAutoFit/>
          </a:bodyPr>
          <a:lstStyle/>
          <a:p>
            <a:r>
              <a:rPr lang="es-PR" altLang="es-PR" sz="3600" b="1" dirty="0">
                <a:solidFill>
                  <a:prstClr val="white"/>
                </a:solidFill>
                <a:latin typeface="Century Gothic" panose="020B0502020202020204" pitchFamily="34" charset="0"/>
              </a:rPr>
              <a:t>37.7%</a:t>
            </a:r>
          </a:p>
          <a:p>
            <a:endParaRPr lang="es-PR" sz="1350" dirty="0">
              <a:solidFill>
                <a:prstClr val="black"/>
              </a:solidFill>
              <a:latin typeface="Century Gothic" panose="020B0502020202020204" pitchFamily="34" charset="0"/>
            </a:endParaRPr>
          </a:p>
        </p:txBody>
      </p:sp>
      <p:sp>
        <p:nvSpPr>
          <p:cNvPr id="15" name="TextBox 14"/>
          <p:cNvSpPr txBox="1"/>
          <p:nvPr/>
        </p:nvSpPr>
        <p:spPr>
          <a:xfrm>
            <a:off x="512866" y="4677085"/>
            <a:ext cx="2144520" cy="461665"/>
          </a:xfrm>
          <a:prstGeom prst="rect">
            <a:avLst/>
          </a:prstGeom>
          <a:noFill/>
        </p:spPr>
        <p:txBody>
          <a:bodyPr wrap="square" rtlCol="0">
            <a:spAutoFit/>
          </a:bodyPr>
          <a:lstStyle/>
          <a:p>
            <a:pPr algn="ctr"/>
            <a:r>
              <a:rPr lang="es-PR" sz="1200" dirty="0" err="1">
                <a:solidFill>
                  <a:prstClr val="white"/>
                </a:solidFill>
                <a:latin typeface="Century Gothic" panose="020B0502020202020204" pitchFamily="34" charset="0"/>
              </a:rPr>
              <a:t>Families</a:t>
            </a:r>
            <a:r>
              <a:rPr lang="es-PR" sz="1200" dirty="0">
                <a:solidFill>
                  <a:prstClr val="white"/>
                </a:solidFill>
                <a:latin typeface="Century Gothic" panose="020B0502020202020204" pitchFamily="34" charset="0"/>
              </a:rPr>
              <a:t> </a:t>
            </a:r>
            <a:r>
              <a:rPr lang="es-PR" sz="1200" dirty="0" err="1">
                <a:solidFill>
                  <a:prstClr val="white"/>
                </a:solidFill>
                <a:latin typeface="Century Gothic" panose="020B0502020202020204" pitchFamily="34" charset="0"/>
              </a:rPr>
              <a:t>receiving</a:t>
            </a:r>
            <a:r>
              <a:rPr lang="es-PR" sz="1200" dirty="0">
                <a:solidFill>
                  <a:prstClr val="white"/>
                </a:solidFill>
                <a:latin typeface="Century Gothic" panose="020B0502020202020204" pitchFamily="34" charset="0"/>
              </a:rPr>
              <a:t> </a:t>
            </a:r>
            <a:r>
              <a:rPr lang="es-PR" sz="1200" dirty="0" err="1">
                <a:solidFill>
                  <a:prstClr val="white"/>
                </a:solidFill>
                <a:latin typeface="Century Gothic" panose="020B0502020202020204" pitchFamily="34" charset="0"/>
              </a:rPr>
              <a:t>nutritional</a:t>
            </a:r>
            <a:r>
              <a:rPr lang="es-PR" sz="1200" dirty="0">
                <a:solidFill>
                  <a:prstClr val="white"/>
                </a:solidFill>
                <a:latin typeface="Century Gothic" panose="020B0502020202020204" pitchFamily="34" charset="0"/>
              </a:rPr>
              <a:t> </a:t>
            </a:r>
            <a:r>
              <a:rPr lang="es-PR" sz="1200" dirty="0" err="1">
                <a:solidFill>
                  <a:prstClr val="white"/>
                </a:solidFill>
                <a:latin typeface="Century Gothic" panose="020B0502020202020204" pitchFamily="34" charset="0"/>
              </a:rPr>
              <a:t>assistance</a:t>
            </a:r>
            <a:endParaRPr lang="es-PR" sz="1200" dirty="0">
              <a:solidFill>
                <a:prstClr val="white"/>
              </a:solidFill>
              <a:latin typeface="Century Gothic" panose="020B0502020202020204" pitchFamily="34" charset="0"/>
            </a:endParaRPr>
          </a:p>
        </p:txBody>
      </p:sp>
      <p:sp>
        <p:nvSpPr>
          <p:cNvPr id="17" name="TextBox 16"/>
          <p:cNvSpPr txBox="1"/>
          <p:nvPr/>
        </p:nvSpPr>
        <p:spPr>
          <a:xfrm>
            <a:off x="7225763" y="2286120"/>
            <a:ext cx="1346737" cy="1061829"/>
          </a:xfrm>
          <a:prstGeom prst="rect">
            <a:avLst/>
          </a:prstGeom>
          <a:noFill/>
        </p:spPr>
        <p:txBody>
          <a:bodyPr wrap="square" rtlCol="0">
            <a:spAutoFit/>
          </a:bodyPr>
          <a:lstStyle/>
          <a:p>
            <a:endParaRPr lang="en-US" sz="1500" dirty="0">
              <a:solidFill>
                <a:prstClr val="white"/>
              </a:solidFill>
              <a:latin typeface="Century Gothic" panose="020B0502020202020204" pitchFamily="34" charset="0"/>
            </a:endParaRPr>
          </a:p>
          <a:p>
            <a:pPr algn="ctr"/>
            <a:r>
              <a:rPr lang="en-US" sz="1200" dirty="0">
                <a:solidFill>
                  <a:prstClr val="white"/>
                </a:solidFill>
                <a:latin typeface="Century Gothic" panose="020B0502020202020204" pitchFamily="34" charset="0"/>
              </a:rPr>
              <a:t>A population</a:t>
            </a:r>
          </a:p>
          <a:p>
            <a:pPr algn="ctr"/>
            <a:r>
              <a:rPr lang="en-US" sz="1200" dirty="0">
                <a:solidFill>
                  <a:prstClr val="white"/>
                </a:solidFill>
                <a:latin typeface="Century Gothic" panose="020B0502020202020204" pitchFamily="34" charset="0"/>
              </a:rPr>
              <a:t>with an accelerated</a:t>
            </a:r>
          </a:p>
          <a:p>
            <a:pPr algn="ctr"/>
            <a:r>
              <a:rPr lang="en-US" sz="1200" dirty="0">
                <a:solidFill>
                  <a:prstClr val="white"/>
                </a:solidFill>
                <a:latin typeface="Century Gothic" panose="020B0502020202020204" pitchFamily="34" charset="0"/>
              </a:rPr>
              <a:t>rate of aging</a:t>
            </a:r>
            <a:endParaRPr lang="es-PR" sz="1200" dirty="0">
              <a:solidFill>
                <a:prstClr val="white"/>
              </a:solidFill>
              <a:latin typeface="Century Gothic" panose="020B0502020202020204" pitchFamily="34" charset="0"/>
            </a:endParaRPr>
          </a:p>
        </p:txBody>
      </p:sp>
      <p:pic>
        <p:nvPicPr>
          <p:cNvPr id="7" name="Picture 6"/>
          <p:cNvPicPr>
            <a:picLocks noChangeAspect="1"/>
          </p:cNvPicPr>
          <p:nvPr/>
        </p:nvPicPr>
        <p:blipFill>
          <a:blip r:embed="rId5" cstate="print">
            <a:lum bright="68000"/>
            <a:extLst>
              <a:ext uri="{28A0092B-C50C-407E-A947-70E740481C1C}">
                <a14:useLocalDpi xmlns:a14="http://schemas.microsoft.com/office/drawing/2010/main" val="0"/>
              </a:ext>
            </a:extLst>
          </a:blip>
          <a:stretch>
            <a:fillRect/>
          </a:stretch>
        </p:blipFill>
        <p:spPr>
          <a:xfrm>
            <a:off x="6479778" y="3892213"/>
            <a:ext cx="396830" cy="688329"/>
          </a:xfrm>
          <a:prstGeom prst="rect">
            <a:avLst/>
          </a:prstGeom>
        </p:spPr>
      </p:pic>
      <p:sp>
        <p:nvSpPr>
          <p:cNvPr id="21" name="TextBox 20"/>
          <p:cNvSpPr txBox="1"/>
          <p:nvPr/>
        </p:nvSpPr>
        <p:spPr>
          <a:xfrm>
            <a:off x="7225764" y="3985416"/>
            <a:ext cx="1484744" cy="854080"/>
          </a:xfrm>
          <a:prstGeom prst="rect">
            <a:avLst/>
          </a:prstGeom>
          <a:noFill/>
        </p:spPr>
        <p:txBody>
          <a:bodyPr wrap="square" rtlCol="0">
            <a:spAutoFit/>
          </a:bodyPr>
          <a:lstStyle/>
          <a:p>
            <a:r>
              <a:rPr lang="en-US" sz="3600" b="1" dirty="0">
                <a:solidFill>
                  <a:prstClr val="white"/>
                </a:solidFill>
                <a:latin typeface="Century Gothic" panose="020B0502020202020204" pitchFamily="34" charset="0"/>
              </a:rPr>
              <a:t>0.54</a:t>
            </a:r>
          </a:p>
          <a:p>
            <a:endParaRPr lang="es-PR" sz="1350" dirty="0">
              <a:solidFill>
                <a:prstClr val="black"/>
              </a:solidFill>
            </a:endParaRPr>
          </a:p>
        </p:txBody>
      </p:sp>
      <p:sp>
        <p:nvSpPr>
          <p:cNvPr id="33" name="TextBox 32"/>
          <p:cNvSpPr txBox="1"/>
          <p:nvPr/>
        </p:nvSpPr>
        <p:spPr>
          <a:xfrm>
            <a:off x="6543274" y="4557908"/>
            <a:ext cx="1952480" cy="646331"/>
          </a:xfrm>
          <a:prstGeom prst="rect">
            <a:avLst/>
          </a:prstGeom>
          <a:noFill/>
        </p:spPr>
        <p:txBody>
          <a:bodyPr wrap="square" rtlCol="0">
            <a:spAutoFit/>
          </a:bodyPr>
          <a:lstStyle/>
          <a:p>
            <a:pPr algn="ctr"/>
            <a:r>
              <a:rPr lang="en-US" sz="1200" dirty="0">
                <a:solidFill>
                  <a:prstClr val="white"/>
                </a:solidFill>
                <a:latin typeface="Century Gothic" panose="020B0502020202020204" pitchFamily="34" charset="0"/>
              </a:rPr>
              <a:t>Gini coefficient , the highest level of inequality in the U.S.</a:t>
            </a:r>
            <a:endParaRPr lang="es-PR" sz="1200" dirty="0">
              <a:solidFill>
                <a:prstClr val="white"/>
              </a:solidFill>
              <a:latin typeface="Century Gothic" panose="020B0502020202020204" pitchFamily="34" charset="0"/>
            </a:endParaRPr>
          </a:p>
        </p:txBody>
      </p:sp>
      <p:sp>
        <p:nvSpPr>
          <p:cNvPr id="34" name="TextBox 33"/>
          <p:cNvSpPr txBox="1"/>
          <p:nvPr/>
        </p:nvSpPr>
        <p:spPr>
          <a:xfrm>
            <a:off x="4209773" y="4035196"/>
            <a:ext cx="1413735" cy="461665"/>
          </a:xfrm>
          <a:prstGeom prst="rect">
            <a:avLst/>
          </a:prstGeom>
          <a:noFill/>
        </p:spPr>
        <p:txBody>
          <a:bodyPr wrap="square" rtlCol="0">
            <a:spAutoFit/>
          </a:bodyPr>
          <a:lstStyle/>
          <a:p>
            <a:r>
              <a:rPr lang="es-PR" sz="2400" b="1" dirty="0">
                <a:solidFill>
                  <a:prstClr val="white"/>
                </a:solidFill>
                <a:latin typeface="Century Gothic" panose="020B0502020202020204" pitchFamily="34" charset="0"/>
              </a:rPr>
              <a:t>+40,000</a:t>
            </a:r>
          </a:p>
        </p:txBody>
      </p:sp>
      <p:sp>
        <p:nvSpPr>
          <p:cNvPr id="35" name="TextBox 34"/>
          <p:cNvSpPr txBox="1"/>
          <p:nvPr/>
        </p:nvSpPr>
        <p:spPr>
          <a:xfrm>
            <a:off x="3761394" y="4653069"/>
            <a:ext cx="1558963" cy="461665"/>
          </a:xfrm>
          <a:prstGeom prst="rect">
            <a:avLst/>
          </a:prstGeom>
          <a:noFill/>
        </p:spPr>
        <p:txBody>
          <a:bodyPr wrap="square" rtlCol="0">
            <a:spAutoFit/>
          </a:bodyPr>
          <a:lstStyle/>
          <a:p>
            <a:pPr algn="ctr"/>
            <a:r>
              <a:rPr lang="en-US" sz="1200" dirty="0">
                <a:solidFill>
                  <a:prstClr val="white"/>
                </a:solidFill>
                <a:latin typeface="Century Gothic" panose="020B0502020202020204" pitchFamily="34" charset="0"/>
              </a:rPr>
              <a:t>Net migration in recent years</a:t>
            </a:r>
            <a:endParaRPr lang="es-PR" sz="1200" dirty="0">
              <a:solidFill>
                <a:prstClr val="white"/>
              </a:solidFill>
              <a:latin typeface="Century Gothic" panose="020B0502020202020204" pitchFamily="34" charset="0"/>
            </a:endParaRPr>
          </a:p>
        </p:txBody>
      </p:sp>
      <p:pic>
        <p:nvPicPr>
          <p:cNvPr id="16" name="Picture 15"/>
          <p:cNvPicPr>
            <a:picLocks noChangeAspect="1"/>
          </p:cNvPicPr>
          <p:nvPr/>
        </p:nvPicPr>
        <p:blipFill>
          <a:blip r:embed="rId6"/>
          <a:stretch>
            <a:fillRect/>
          </a:stretch>
        </p:blipFill>
        <p:spPr>
          <a:xfrm>
            <a:off x="486921" y="4026995"/>
            <a:ext cx="704264" cy="650090"/>
          </a:xfrm>
          <a:prstGeom prst="rect">
            <a:avLst/>
          </a:prstGeom>
        </p:spPr>
      </p:pic>
      <p:grpSp>
        <p:nvGrpSpPr>
          <p:cNvPr id="22" name="Group 4"/>
          <p:cNvGrpSpPr>
            <a:grpSpLocks noChangeAspect="1"/>
          </p:cNvGrpSpPr>
          <p:nvPr/>
        </p:nvGrpSpPr>
        <p:grpSpPr bwMode="auto">
          <a:xfrm>
            <a:off x="3374231" y="3946922"/>
            <a:ext cx="676275" cy="584597"/>
            <a:chOff x="2834" y="2595"/>
            <a:chExt cx="568" cy="491"/>
          </a:xfrm>
        </p:grpSpPr>
        <p:sp>
          <p:nvSpPr>
            <p:cNvPr id="24" name="AutoShape 3"/>
            <p:cNvSpPr>
              <a:spLocks noChangeAspect="1" noChangeArrowheads="1" noTextEdit="1"/>
            </p:cNvSpPr>
            <p:nvPr/>
          </p:nvSpPr>
          <p:spPr bwMode="auto">
            <a:xfrm>
              <a:off x="2834" y="2595"/>
              <a:ext cx="568"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PR" sz="1350">
                <a:solidFill>
                  <a:prstClr val="black"/>
                </a:solidFill>
              </a:endParaRPr>
            </a:p>
          </p:txBody>
        </p:sp>
        <p:sp>
          <p:nvSpPr>
            <p:cNvPr id="25" name="Freeform 5"/>
            <p:cNvSpPr>
              <a:spLocks noEditPoints="1"/>
            </p:cNvSpPr>
            <p:nvPr/>
          </p:nvSpPr>
          <p:spPr bwMode="auto">
            <a:xfrm>
              <a:off x="2911" y="2595"/>
              <a:ext cx="491" cy="491"/>
            </a:xfrm>
            <a:custGeom>
              <a:avLst/>
              <a:gdLst>
                <a:gd name="T0" fmla="*/ 8502 w 9469"/>
                <a:gd name="T1" fmla="*/ 1871 h 9470"/>
                <a:gd name="T2" fmla="*/ 967 w 9469"/>
                <a:gd name="T3" fmla="*/ 1871 h 9470"/>
                <a:gd name="T4" fmla="*/ 387 w 9469"/>
                <a:gd name="T5" fmla="*/ 2861 h 9470"/>
                <a:gd name="T6" fmla="*/ 874 w 9469"/>
                <a:gd name="T7" fmla="*/ 3117 h 9470"/>
                <a:gd name="T8" fmla="*/ 2410 w 9469"/>
                <a:gd name="T9" fmla="*/ 2679 h 9470"/>
                <a:gd name="T10" fmla="*/ 2419 w 9469"/>
                <a:gd name="T11" fmla="*/ 3115 h 9470"/>
                <a:gd name="T12" fmla="*/ 2737 w 9469"/>
                <a:gd name="T13" fmla="*/ 2731 h 9470"/>
                <a:gd name="T14" fmla="*/ 3945 w 9469"/>
                <a:gd name="T15" fmla="*/ 2415 h 9470"/>
                <a:gd name="T16" fmla="*/ 3163 w 9469"/>
                <a:gd name="T17" fmla="*/ 1660 h 9470"/>
                <a:gd name="T18" fmla="*/ 4570 w 9469"/>
                <a:gd name="T19" fmla="*/ 450 h 9470"/>
                <a:gd name="T20" fmla="*/ 4570 w 9469"/>
                <a:gd name="T21" fmla="*/ 553 h 9470"/>
                <a:gd name="T22" fmla="*/ 4899 w 9469"/>
                <a:gd name="T23" fmla="*/ 2211 h 9470"/>
                <a:gd name="T24" fmla="*/ 4899 w 9469"/>
                <a:gd name="T25" fmla="*/ 450 h 9470"/>
                <a:gd name="T26" fmla="*/ 6305 w 9469"/>
                <a:gd name="T27" fmla="*/ 1660 h 9470"/>
                <a:gd name="T28" fmla="*/ 5272 w 9469"/>
                <a:gd name="T29" fmla="*/ 2427 h 9470"/>
                <a:gd name="T30" fmla="*/ 5426 w 9469"/>
                <a:gd name="T31" fmla="*/ 2859 h 9470"/>
                <a:gd name="T32" fmla="*/ 6991 w 9469"/>
                <a:gd name="T33" fmla="*/ 4461 h 9470"/>
                <a:gd name="T34" fmla="*/ 6145 w 9469"/>
                <a:gd name="T35" fmla="*/ 4887 h 9470"/>
                <a:gd name="T36" fmla="*/ 6991 w 9469"/>
                <a:gd name="T37" fmla="*/ 5009 h 9470"/>
                <a:gd name="T38" fmla="*/ 7307 w 9469"/>
                <a:gd name="T39" fmla="*/ 5276 h 9470"/>
                <a:gd name="T40" fmla="*/ 8911 w 9469"/>
                <a:gd name="T41" fmla="*/ 5009 h 9470"/>
                <a:gd name="T42" fmla="*/ 7072 w 9469"/>
                <a:gd name="T43" fmla="*/ 6740 h 9470"/>
                <a:gd name="T44" fmla="*/ 7023 w 9469"/>
                <a:gd name="T45" fmla="*/ 6649 h 9470"/>
                <a:gd name="T46" fmla="*/ 6746 w 9469"/>
                <a:gd name="T47" fmla="*/ 6687 h 9470"/>
                <a:gd name="T48" fmla="*/ 4570 w 9469"/>
                <a:gd name="T49" fmla="*/ 7053 h 9470"/>
                <a:gd name="T50" fmla="*/ 4570 w 9469"/>
                <a:gd name="T51" fmla="*/ 9020 h 9470"/>
                <a:gd name="T52" fmla="*/ 4143 w 9469"/>
                <a:gd name="T53" fmla="*/ 8879 h 9470"/>
                <a:gd name="T54" fmla="*/ 3111 w 9469"/>
                <a:gd name="T55" fmla="*/ 7711 h 9470"/>
                <a:gd name="T56" fmla="*/ 2874 w 9469"/>
                <a:gd name="T57" fmla="*/ 7968 h 9470"/>
                <a:gd name="T58" fmla="*/ 1497 w 9469"/>
                <a:gd name="T59" fmla="*/ 7387 h 9470"/>
                <a:gd name="T60" fmla="*/ 2381 w 9469"/>
                <a:gd name="T61" fmla="*/ 7083 h 9470"/>
                <a:gd name="T62" fmla="*/ 2722 w 9469"/>
                <a:gd name="T63" fmla="*/ 6687 h 9470"/>
                <a:gd name="T64" fmla="*/ 2521 w 9469"/>
                <a:gd name="T65" fmla="*/ 5705 h 9470"/>
                <a:gd name="T66" fmla="*/ 2282 w 9469"/>
                <a:gd name="T67" fmla="*/ 5744 h 9470"/>
                <a:gd name="T68" fmla="*/ 2396 w 9469"/>
                <a:gd name="T69" fmla="*/ 6740 h 9470"/>
                <a:gd name="T70" fmla="*/ 558 w 9469"/>
                <a:gd name="T71" fmla="*/ 5009 h 9470"/>
                <a:gd name="T72" fmla="*/ 1674 w 9469"/>
                <a:gd name="T73" fmla="*/ 4872 h 9470"/>
                <a:gd name="T74" fmla="*/ 34 w 9469"/>
                <a:gd name="T75" fmla="*/ 4161 h 9470"/>
                <a:gd name="T76" fmla="*/ 681 w 9469"/>
                <a:gd name="T77" fmla="*/ 7180 h 9470"/>
                <a:gd name="T78" fmla="*/ 4734 w 9469"/>
                <a:gd name="T79" fmla="*/ 9470 h 9470"/>
                <a:gd name="T80" fmla="*/ 8787 w 9469"/>
                <a:gd name="T81" fmla="*/ 7180 h 9470"/>
                <a:gd name="T82" fmla="*/ 8760 w 9469"/>
                <a:gd name="T83" fmla="*/ 2245 h 9470"/>
                <a:gd name="T84" fmla="*/ 2542 w 9469"/>
                <a:gd name="T85" fmla="*/ 2257 h 9470"/>
                <a:gd name="T86" fmla="*/ 3389 w 9469"/>
                <a:gd name="T87" fmla="*/ 772 h 9470"/>
                <a:gd name="T88" fmla="*/ 5325 w 9469"/>
                <a:gd name="T89" fmla="*/ 8879 h 9470"/>
                <a:gd name="T90" fmla="*/ 4899 w 9469"/>
                <a:gd name="T91" fmla="*/ 8917 h 9470"/>
                <a:gd name="T92" fmla="*/ 6614 w 9469"/>
                <a:gd name="T93" fmla="*/ 7110 h 9470"/>
                <a:gd name="T94" fmla="*/ 5325 w 9469"/>
                <a:gd name="T95" fmla="*/ 8879 h 9470"/>
                <a:gd name="T96" fmla="*/ 6594 w 9469"/>
                <a:gd name="T97" fmla="*/ 7968 h 9470"/>
                <a:gd name="T98" fmla="*/ 7971 w 9469"/>
                <a:gd name="T99" fmla="*/ 7387 h 9470"/>
                <a:gd name="T100" fmla="*/ 6926 w 9469"/>
                <a:gd name="T101" fmla="*/ 2257 h 9470"/>
                <a:gd name="T102" fmla="*/ 6080 w 9469"/>
                <a:gd name="T103" fmla="*/ 772 h 9470"/>
                <a:gd name="T104" fmla="*/ 6926 w 9469"/>
                <a:gd name="T105" fmla="*/ 2257 h 9470"/>
                <a:gd name="T106" fmla="*/ 7058 w 9469"/>
                <a:gd name="T107" fmla="*/ 2679 h 9470"/>
                <a:gd name="T108" fmla="*/ 8911 w 9469"/>
                <a:gd name="T109" fmla="*/ 4461 h 9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9" h="9470">
                  <a:moveTo>
                    <a:pt x="8760" y="2245"/>
                  </a:moveTo>
                  <a:cubicBezTo>
                    <a:pt x="8679" y="2116"/>
                    <a:pt x="8593" y="1991"/>
                    <a:pt x="8502" y="1871"/>
                  </a:cubicBezTo>
                  <a:cubicBezTo>
                    <a:pt x="7636" y="735"/>
                    <a:pt x="6269" y="0"/>
                    <a:pt x="4734" y="0"/>
                  </a:cubicBezTo>
                  <a:cubicBezTo>
                    <a:pt x="3199" y="0"/>
                    <a:pt x="1833" y="735"/>
                    <a:pt x="967" y="1871"/>
                  </a:cubicBezTo>
                  <a:cubicBezTo>
                    <a:pt x="875" y="1991"/>
                    <a:pt x="789" y="2116"/>
                    <a:pt x="709" y="2245"/>
                  </a:cubicBezTo>
                  <a:cubicBezTo>
                    <a:pt x="587" y="2442"/>
                    <a:pt x="479" y="2647"/>
                    <a:pt x="387" y="2861"/>
                  </a:cubicBezTo>
                  <a:cubicBezTo>
                    <a:pt x="521" y="2938"/>
                    <a:pt x="674" y="3020"/>
                    <a:pt x="850" y="3106"/>
                  </a:cubicBezTo>
                  <a:cubicBezTo>
                    <a:pt x="858" y="3109"/>
                    <a:pt x="866" y="3113"/>
                    <a:pt x="874" y="3117"/>
                  </a:cubicBezTo>
                  <a:cubicBezTo>
                    <a:pt x="978" y="2870"/>
                    <a:pt x="1104" y="2635"/>
                    <a:pt x="1251" y="2415"/>
                  </a:cubicBezTo>
                  <a:cubicBezTo>
                    <a:pt x="1624" y="2521"/>
                    <a:pt x="2011" y="2609"/>
                    <a:pt x="2410" y="2679"/>
                  </a:cubicBezTo>
                  <a:cubicBezTo>
                    <a:pt x="2374" y="2810"/>
                    <a:pt x="2342" y="2944"/>
                    <a:pt x="2313" y="3081"/>
                  </a:cubicBezTo>
                  <a:cubicBezTo>
                    <a:pt x="2419" y="3115"/>
                    <a:pt x="2419" y="3115"/>
                    <a:pt x="2419" y="3115"/>
                  </a:cubicBezTo>
                  <a:cubicBezTo>
                    <a:pt x="2627" y="3181"/>
                    <a:pt x="2627" y="3181"/>
                    <a:pt x="2627" y="3181"/>
                  </a:cubicBezTo>
                  <a:cubicBezTo>
                    <a:pt x="2659" y="3027"/>
                    <a:pt x="2695" y="2877"/>
                    <a:pt x="2737" y="2731"/>
                  </a:cubicBezTo>
                  <a:cubicBezTo>
                    <a:pt x="3147" y="2792"/>
                    <a:pt x="3568" y="2834"/>
                    <a:pt x="3997" y="2856"/>
                  </a:cubicBezTo>
                  <a:cubicBezTo>
                    <a:pt x="3945" y="2415"/>
                    <a:pt x="3945" y="2415"/>
                    <a:pt x="3945" y="2415"/>
                  </a:cubicBezTo>
                  <a:cubicBezTo>
                    <a:pt x="3581" y="2394"/>
                    <a:pt x="3222" y="2358"/>
                    <a:pt x="2872" y="2309"/>
                  </a:cubicBezTo>
                  <a:cubicBezTo>
                    <a:pt x="2957" y="2078"/>
                    <a:pt x="3054" y="1860"/>
                    <a:pt x="3163" y="1660"/>
                  </a:cubicBezTo>
                  <a:cubicBezTo>
                    <a:pt x="3444" y="1144"/>
                    <a:pt x="3780" y="781"/>
                    <a:pt x="4143" y="591"/>
                  </a:cubicBezTo>
                  <a:cubicBezTo>
                    <a:pt x="4282" y="519"/>
                    <a:pt x="4425" y="471"/>
                    <a:pt x="4570" y="450"/>
                  </a:cubicBezTo>
                  <a:cubicBezTo>
                    <a:pt x="4570" y="450"/>
                    <a:pt x="4570" y="450"/>
                    <a:pt x="4570" y="450"/>
                  </a:cubicBezTo>
                  <a:cubicBezTo>
                    <a:pt x="4570" y="553"/>
                    <a:pt x="4570" y="553"/>
                    <a:pt x="4570" y="553"/>
                  </a:cubicBezTo>
                  <a:cubicBezTo>
                    <a:pt x="4570" y="2106"/>
                    <a:pt x="4570" y="2106"/>
                    <a:pt x="4570" y="2106"/>
                  </a:cubicBezTo>
                  <a:cubicBezTo>
                    <a:pt x="4899" y="2211"/>
                    <a:pt x="4899" y="2211"/>
                    <a:pt x="4899" y="2211"/>
                  </a:cubicBezTo>
                  <a:cubicBezTo>
                    <a:pt x="4899" y="553"/>
                    <a:pt x="4899" y="553"/>
                    <a:pt x="4899" y="553"/>
                  </a:cubicBezTo>
                  <a:cubicBezTo>
                    <a:pt x="4899" y="450"/>
                    <a:pt x="4899" y="450"/>
                    <a:pt x="4899" y="450"/>
                  </a:cubicBezTo>
                  <a:cubicBezTo>
                    <a:pt x="5044" y="471"/>
                    <a:pt x="5186" y="519"/>
                    <a:pt x="5325" y="591"/>
                  </a:cubicBezTo>
                  <a:cubicBezTo>
                    <a:pt x="5688" y="781"/>
                    <a:pt x="6024" y="1144"/>
                    <a:pt x="6305" y="1660"/>
                  </a:cubicBezTo>
                  <a:cubicBezTo>
                    <a:pt x="6414" y="1860"/>
                    <a:pt x="6511" y="2078"/>
                    <a:pt x="6596" y="2309"/>
                  </a:cubicBezTo>
                  <a:cubicBezTo>
                    <a:pt x="6166" y="2370"/>
                    <a:pt x="5723" y="2409"/>
                    <a:pt x="5272" y="2427"/>
                  </a:cubicBezTo>
                  <a:cubicBezTo>
                    <a:pt x="5278" y="2441"/>
                    <a:pt x="5278" y="2441"/>
                    <a:pt x="5278" y="2441"/>
                  </a:cubicBezTo>
                  <a:cubicBezTo>
                    <a:pt x="5426" y="2859"/>
                    <a:pt x="5426" y="2859"/>
                    <a:pt x="5426" y="2859"/>
                  </a:cubicBezTo>
                  <a:cubicBezTo>
                    <a:pt x="5870" y="2837"/>
                    <a:pt x="6307" y="2794"/>
                    <a:pt x="6732" y="2731"/>
                  </a:cubicBezTo>
                  <a:cubicBezTo>
                    <a:pt x="6882" y="3263"/>
                    <a:pt x="6970" y="3849"/>
                    <a:pt x="6991" y="4461"/>
                  </a:cubicBezTo>
                  <a:cubicBezTo>
                    <a:pt x="5994" y="4461"/>
                    <a:pt x="5994" y="4461"/>
                    <a:pt x="5994" y="4461"/>
                  </a:cubicBezTo>
                  <a:cubicBezTo>
                    <a:pt x="6145" y="4887"/>
                    <a:pt x="6145" y="4887"/>
                    <a:pt x="6145" y="4887"/>
                  </a:cubicBezTo>
                  <a:cubicBezTo>
                    <a:pt x="6575" y="5009"/>
                    <a:pt x="6575" y="5009"/>
                    <a:pt x="6575" y="5009"/>
                  </a:cubicBezTo>
                  <a:cubicBezTo>
                    <a:pt x="6991" y="5009"/>
                    <a:pt x="6991" y="5009"/>
                    <a:pt x="6991" y="5009"/>
                  </a:cubicBezTo>
                  <a:cubicBezTo>
                    <a:pt x="6989" y="5049"/>
                    <a:pt x="6988" y="5089"/>
                    <a:pt x="6986" y="5129"/>
                  </a:cubicBezTo>
                  <a:cubicBezTo>
                    <a:pt x="7108" y="5173"/>
                    <a:pt x="7215" y="5223"/>
                    <a:pt x="7307" y="5276"/>
                  </a:cubicBezTo>
                  <a:cubicBezTo>
                    <a:pt x="7312" y="5187"/>
                    <a:pt x="7317" y="5098"/>
                    <a:pt x="7320" y="5009"/>
                  </a:cubicBezTo>
                  <a:cubicBezTo>
                    <a:pt x="8911" y="5009"/>
                    <a:pt x="8911" y="5009"/>
                    <a:pt x="8911" y="5009"/>
                  </a:cubicBezTo>
                  <a:cubicBezTo>
                    <a:pt x="8863" y="5743"/>
                    <a:pt x="8626" y="6425"/>
                    <a:pt x="8247" y="7008"/>
                  </a:cubicBezTo>
                  <a:cubicBezTo>
                    <a:pt x="7870" y="6901"/>
                    <a:pt x="7477" y="6811"/>
                    <a:pt x="7072" y="6740"/>
                  </a:cubicBezTo>
                  <a:cubicBezTo>
                    <a:pt x="7080" y="6709"/>
                    <a:pt x="7089" y="6678"/>
                    <a:pt x="7096" y="6647"/>
                  </a:cubicBezTo>
                  <a:cubicBezTo>
                    <a:pt x="7072" y="6648"/>
                    <a:pt x="7048" y="6649"/>
                    <a:pt x="7023" y="6649"/>
                  </a:cubicBezTo>
                  <a:cubicBezTo>
                    <a:pt x="6941" y="6649"/>
                    <a:pt x="6854" y="6641"/>
                    <a:pt x="6762" y="6626"/>
                  </a:cubicBezTo>
                  <a:cubicBezTo>
                    <a:pt x="6757" y="6646"/>
                    <a:pt x="6752" y="6666"/>
                    <a:pt x="6746" y="6687"/>
                  </a:cubicBezTo>
                  <a:cubicBezTo>
                    <a:pt x="6276" y="6616"/>
                    <a:pt x="5791" y="6571"/>
                    <a:pt x="5296" y="6552"/>
                  </a:cubicBezTo>
                  <a:cubicBezTo>
                    <a:pt x="4570" y="7053"/>
                    <a:pt x="4570" y="7053"/>
                    <a:pt x="4570" y="7053"/>
                  </a:cubicBezTo>
                  <a:cubicBezTo>
                    <a:pt x="4570" y="8917"/>
                    <a:pt x="4570" y="8917"/>
                    <a:pt x="4570" y="8917"/>
                  </a:cubicBezTo>
                  <a:cubicBezTo>
                    <a:pt x="4570" y="9020"/>
                    <a:pt x="4570" y="9020"/>
                    <a:pt x="4570" y="9020"/>
                  </a:cubicBezTo>
                  <a:cubicBezTo>
                    <a:pt x="4570" y="9020"/>
                    <a:pt x="4570" y="9020"/>
                    <a:pt x="4570" y="9020"/>
                  </a:cubicBezTo>
                  <a:cubicBezTo>
                    <a:pt x="4425" y="8999"/>
                    <a:pt x="4282" y="8951"/>
                    <a:pt x="4143" y="8879"/>
                  </a:cubicBezTo>
                  <a:cubicBezTo>
                    <a:pt x="3780" y="8689"/>
                    <a:pt x="3444" y="8326"/>
                    <a:pt x="3163" y="7810"/>
                  </a:cubicBezTo>
                  <a:cubicBezTo>
                    <a:pt x="3145" y="7778"/>
                    <a:pt x="3128" y="7745"/>
                    <a:pt x="3111" y="7711"/>
                  </a:cubicBezTo>
                  <a:cubicBezTo>
                    <a:pt x="2682" y="7572"/>
                    <a:pt x="2682" y="7572"/>
                    <a:pt x="2682" y="7572"/>
                  </a:cubicBezTo>
                  <a:cubicBezTo>
                    <a:pt x="2742" y="7709"/>
                    <a:pt x="2806" y="7842"/>
                    <a:pt x="2874" y="7968"/>
                  </a:cubicBezTo>
                  <a:cubicBezTo>
                    <a:pt x="3029" y="8253"/>
                    <a:pt x="3202" y="8497"/>
                    <a:pt x="3389" y="8698"/>
                  </a:cubicBezTo>
                  <a:cubicBezTo>
                    <a:pt x="2641" y="8444"/>
                    <a:pt x="1988" y="7985"/>
                    <a:pt x="1497" y="7387"/>
                  </a:cubicBezTo>
                  <a:cubicBezTo>
                    <a:pt x="1747" y="7320"/>
                    <a:pt x="2003" y="7261"/>
                    <a:pt x="2265" y="7209"/>
                  </a:cubicBezTo>
                  <a:cubicBezTo>
                    <a:pt x="2381" y="7083"/>
                    <a:pt x="2381" y="7083"/>
                    <a:pt x="2381" y="7083"/>
                  </a:cubicBezTo>
                  <a:cubicBezTo>
                    <a:pt x="2749" y="6683"/>
                    <a:pt x="2749" y="6683"/>
                    <a:pt x="2749" y="6683"/>
                  </a:cubicBezTo>
                  <a:cubicBezTo>
                    <a:pt x="2740" y="6684"/>
                    <a:pt x="2731" y="6685"/>
                    <a:pt x="2722" y="6687"/>
                  </a:cubicBezTo>
                  <a:cubicBezTo>
                    <a:pt x="2637" y="6374"/>
                    <a:pt x="2573" y="6042"/>
                    <a:pt x="2531" y="5698"/>
                  </a:cubicBezTo>
                  <a:cubicBezTo>
                    <a:pt x="2521" y="5705"/>
                    <a:pt x="2521" y="5705"/>
                    <a:pt x="2521" y="5705"/>
                  </a:cubicBezTo>
                  <a:cubicBezTo>
                    <a:pt x="2412" y="5786"/>
                    <a:pt x="2412" y="5786"/>
                    <a:pt x="2412" y="5786"/>
                  </a:cubicBezTo>
                  <a:cubicBezTo>
                    <a:pt x="2282" y="5744"/>
                    <a:pt x="2282" y="5744"/>
                    <a:pt x="2282" y="5744"/>
                  </a:cubicBezTo>
                  <a:cubicBezTo>
                    <a:pt x="2202" y="5717"/>
                    <a:pt x="2202" y="5717"/>
                    <a:pt x="2202" y="5717"/>
                  </a:cubicBezTo>
                  <a:cubicBezTo>
                    <a:pt x="2244" y="6072"/>
                    <a:pt x="2309" y="6415"/>
                    <a:pt x="2396" y="6740"/>
                  </a:cubicBezTo>
                  <a:cubicBezTo>
                    <a:pt x="1991" y="6811"/>
                    <a:pt x="1599" y="6901"/>
                    <a:pt x="1222" y="7009"/>
                  </a:cubicBezTo>
                  <a:cubicBezTo>
                    <a:pt x="843" y="6425"/>
                    <a:pt x="605" y="5743"/>
                    <a:pt x="558" y="5009"/>
                  </a:cubicBezTo>
                  <a:cubicBezTo>
                    <a:pt x="1585" y="5009"/>
                    <a:pt x="1585" y="5009"/>
                    <a:pt x="1585" y="5009"/>
                  </a:cubicBezTo>
                  <a:cubicBezTo>
                    <a:pt x="1674" y="4872"/>
                    <a:pt x="1674" y="4872"/>
                    <a:pt x="1674" y="4872"/>
                  </a:cubicBezTo>
                  <a:cubicBezTo>
                    <a:pt x="1313" y="4739"/>
                    <a:pt x="973" y="4602"/>
                    <a:pt x="658" y="4461"/>
                  </a:cubicBezTo>
                  <a:cubicBezTo>
                    <a:pt x="658" y="4461"/>
                    <a:pt x="88" y="4189"/>
                    <a:pt x="34" y="4161"/>
                  </a:cubicBezTo>
                  <a:cubicBezTo>
                    <a:pt x="11" y="4349"/>
                    <a:pt x="0" y="4541"/>
                    <a:pt x="0" y="4735"/>
                  </a:cubicBezTo>
                  <a:cubicBezTo>
                    <a:pt x="0" y="5629"/>
                    <a:pt x="249" y="6466"/>
                    <a:pt x="681" y="7180"/>
                  </a:cubicBezTo>
                  <a:cubicBezTo>
                    <a:pt x="759" y="7309"/>
                    <a:pt x="844" y="7435"/>
                    <a:pt x="934" y="7556"/>
                  </a:cubicBezTo>
                  <a:cubicBezTo>
                    <a:pt x="1798" y="8717"/>
                    <a:pt x="3180" y="9470"/>
                    <a:pt x="4734" y="9470"/>
                  </a:cubicBezTo>
                  <a:cubicBezTo>
                    <a:pt x="6289" y="9470"/>
                    <a:pt x="7670" y="8717"/>
                    <a:pt x="8534" y="7556"/>
                  </a:cubicBezTo>
                  <a:cubicBezTo>
                    <a:pt x="8624" y="7435"/>
                    <a:pt x="8709" y="7309"/>
                    <a:pt x="8787" y="7180"/>
                  </a:cubicBezTo>
                  <a:cubicBezTo>
                    <a:pt x="9219" y="6466"/>
                    <a:pt x="9469" y="5629"/>
                    <a:pt x="9469" y="4735"/>
                  </a:cubicBezTo>
                  <a:cubicBezTo>
                    <a:pt x="9469" y="3822"/>
                    <a:pt x="9209" y="2969"/>
                    <a:pt x="8760" y="2245"/>
                  </a:cubicBezTo>
                  <a:close/>
                  <a:moveTo>
                    <a:pt x="2874" y="1502"/>
                  </a:moveTo>
                  <a:cubicBezTo>
                    <a:pt x="2748" y="1735"/>
                    <a:pt x="2637" y="1988"/>
                    <a:pt x="2542" y="2257"/>
                  </a:cubicBezTo>
                  <a:cubicBezTo>
                    <a:pt x="2196" y="2198"/>
                    <a:pt x="1860" y="2125"/>
                    <a:pt x="1535" y="2039"/>
                  </a:cubicBezTo>
                  <a:cubicBezTo>
                    <a:pt x="2021" y="1463"/>
                    <a:pt x="2660" y="1020"/>
                    <a:pt x="3389" y="772"/>
                  </a:cubicBezTo>
                  <a:cubicBezTo>
                    <a:pt x="3202" y="973"/>
                    <a:pt x="3029" y="1217"/>
                    <a:pt x="2874" y="1502"/>
                  </a:cubicBezTo>
                  <a:close/>
                  <a:moveTo>
                    <a:pt x="5325" y="8879"/>
                  </a:moveTo>
                  <a:cubicBezTo>
                    <a:pt x="5186" y="8951"/>
                    <a:pt x="5043" y="8999"/>
                    <a:pt x="4899" y="9020"/>
                  </a:cubicBezTo>
                  <a:cubicBezTo>
                    <a:pt x="4899" y="8917"/>
                    <a:pt x="4899" y="8917"/>
                    <a:pt x="4899" y="8917"/>
                  </a:cubicBezTo>
                  <a:cubicBezTo>
                    <a:pt x="4899" y="6979"/>
                    <a:pt x="4899" y="6979"/>
                    <a:pt x="4899" y="6979"/>
                  </a:cubicBezTo>
                  <a:cubicBezTo>
                    <a:pt x="5485" y="6986"/>
                    <a:pt x="6060" y="7030"/>
                    <a:pt x="6614" y="7110"/>
                  </a:cubicBezTo>
                  <a:cubicBezTo>
                    <a:pt x="6525" y="7360"/>
                    <a:pt x="6422" y="7595"/>
                    <a:pt x="6305" y="7810"/>
                  </a:cubicBezTo>
                  <a:cubicBezTo>
                    <a:pt x="6024" y="8326"/>
                    <a:pt x="5688" y="8689"/>
                    <a:pt x="5325" y="8879"/>
                  </a:cubicBezTo>
                  <a:close/>
                  <a:moveTo>
                    <a:pt x="6080" y="8698"/>
                  </a:moveTo>
                  <a:cubicBezTo>
                    <a:pt x="6266" y="8497"/>
                    <a:pt x="6439" y="8253"/>
                    <a:pt x="6594" y="7968"/>
                  </a:cubicBezTo>
                  <a:cubicBezTo>
                    <a:pt x="6729" y="7721"/>
                    <a:pt x="6845" y="7450"/>
                    <a:pt x="6944" y="7162"/>
                  </a:cubicBezTo>
                  <a:cubicBezTo>
                    <a:pt x="7297" y="7222"/>
                    <a:pt x="7640" y="7298"/>
                    <a:pt x="7971" y="7387"/>
                  </a:cubicBezTo>
                  <a:cubicBezTo>
                    <a:pt x="7480" y="7985"/>
                    <a:pt x="6827" y="8444"/>
                    <a:pt x="6080" y="8698"/>
                  </a:cubicBezTo>
                  <a:close/>
                  <a:moveTo>
                    <a:pt x="6926" y="2257"/>
                  </a:moveTo>
                  <a:cubicBezTo>
                    <a:pt x="6831" y="1988"/>
                    <a:pt x="6720" y="1735"/>
                    <a:pt x="6594" y="1502"/>
                  </a:cubicBezTo>
                  <a:cubicBezTo>
                    <a:pt x="6439" y="1217"/>
                    <a:pt x="6266" y="973"/>
                    <a:pt x="6080" y="772"/>
                  </a:cubicBezTo>
                  <a:cubicBezTo>
                    <a:pt x="6808" y="1020"/>
                    <a:pt x="7447" y="1463"/>
                    <a:pt x="7933" y="2039"/>
                  </a:cubicBezTo>
                  <a:cubicBezTo>
                    <a:pt x="7608" y="2125"/>
                    <a:pt x="7272" y="2198"/>
                    <a:pt x="6926" y="2257"/>
                  </a:cubicBezTo>
                  <a:close/>
                  <a:moveTo>
                    <a:pt x="7320" y="4461"/>
                  </a:moveTo>
                  <a:cubicBezTo>
                    <a:pt x="7300" y="3833"/>
                    <a:pt x="7210" y="3230"/>
                    <a:pt x="7058" y="2679"/>
                  </a:cubicBezTo>
                  <a:cubicBezTo>
                    <a:pt x="7457" y="2609"/>
                    <a:pt x="7845" y="2521"/>
                    <a:pt x="8217" y="2415"/>
                  </a:cubicBezTo>
                  <a:cubicBezTo>
                    <a:pt x="8613" y="3008"/>
                    <a:pt x="8862" y="3708"/>
                    <a:pt x="8911" y="4461"/>
                  </a:cubicBezTo>
                  <a:lnTo>
                    <a:pt x="7320" y="44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PR" sz="1350">
                <a:solidFill>
                  <a:prstClr val="black"/>
                </a:solidFill>
              </a:endParaRPr>
            </a:p>
          </p:txBody>
        </p:sp>
        <p:sp>
          <p:nvSpPr>
            <p:cNvPr id="26" name="Freeform 6"/>
            <p:cNvSpPr>
              <a:spLocks/>
            </p:cNvSpPr>
            <p:nvPr/>
          </p:nvSpPr>
          <p:spPr bwMode="auto">
            <a:xfrm>
              <a:off x="2831" y="2654"/>
              <a:ext cx="186" cy="182"/>
            </a:xfrm>
            <a:custGeom>
              <a:avLst/>
              <a:gdLst>
                <a:gd name="T0" fmla="*/ 1850 w 3587"/>
                <a:gd name="T1" fmla="*/ 2865 h 3502"/>
                <a:gd name="T2" fmla="*/ 3356 w 3587"/>
                <a:gd name="T3" fmla="*/ 3502 h 3502"/>
                <a:gd name="T4" fmla="*/ 3564 w 3587"/>
                <a:gd name="T5" fmla="*/ 3181 h 3502"/>
                <a:gd name="T6" fmla="*/ 3564 w 3587"/>
                <a:gd name="T7" fmla="*/ 3179 h 3502"/>
                <a:gd name="T8" fmla="*/ 3566 w 3587"/>
                <a:gd name="T9" fmla="*/ 3177 h 3502"/>
                <a:gd name="T10" fmla="*/ 3587 w 3587"/>
                <a:gd name="T11" fmla="*/ 2750 h 3502"/>
                <a:gd name="T12" fmla="*/ 2270 w 3587"/>
                <a:gd name="T13" fmla="*/ 2196 h 3502"/>
                <a:gd name="T14" fmla="*/ 846 w 3587"/>
                <a:gd name="T15" fmla="*/ 1130 h 3502"/>
                <a:gd name="T16" fmla="*/ 1179 w 3587"/>
                <a:gd name="T17" fmla="*/ 948 h 3502"/>
                <a:gd name="T18" fmla="*/ 2070 w 3587"/>
                <a:gd name="T19" fmla="*/ 803 h 3502"/>
                <a:gd name="T20" fmla="*/ 2497 w 3587"/>
                <a:gd name="T21" fmla="*/ 0 h 3502"/>
                <a:gd name="T22" fmla="*/ 940 w 3587"/>
                <a:gd name="T23" fmla="*/ 199 h 3502"/>
                <a:gd name="T24" fmla="*/ 80 w 3587"/>
                <a:gd name="T25" fmla="*/ 955 h 3502"/>
                <a:gd name="T26" fmla="*/ 547 w 3587"/>
                <a:gd name="T27" fmla="*/ 2025 h 3502"/>
                <a:gd name="T28" fmla="*/ 1850 w 3587"/>
                <a:gd name="T29" fmla="*/ 2865 h 3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87" h="3502">
                  <a:moveTo>
                    <a:pt x="1850" y="2865"/>
                  </a:moveTo>
                  <a:cubicBezTo>
                    <a:pt x="2293" y="3086"/>
                    <a:pt x="2801" y="3300"/>
                    <a:pt x="3356" y="3502"/>
                  </a:cubicBezTo>
                  <a:cubicBezTo>
                    <a:pt x="3564" y="3181"/>
                    <a:pt x="3564" y="3181"/>
                    <a:pt x="3564" y="3181"/>
                  </a:cubicBezTo>
                  <a:cubicBezTo>
                    <a:pt x="3564" y="3179"/>
                    <a:pt x="3564" y="3179"/>
                    <a:pt x="3564" y="3179"/>
                  </a:cubicBezTo>
                  <a:cubicBezTo>
                    <a:pt x="3566" y="3177"/>
                    <a:pt x="3566" y="3177"/>
                    <a:pt x="3566" y="3177"/>
                  </a:cubicBezTo>
                  <a:cubicBezTo>
                    <a:pt x="3587" y="2750"/>
                    <a:pt x="3587" y="2750"/>
                    <a:pt x="3587" y="2750"/>
                  </a:cubicBezTo>
                  <a:cubicBezTo>
                    <a:pt x="3105" y="2573"/>
                    <a:pt x="2661" y="2387"/>
                    <a:pt x="2270" y="2196"/>
                  </a:cubicBezTo>
                  <a:cubicBezTo>
                    <a:pt x="1066" y="1607"/>
                    <a:pt x="841" y="1204"/>
                    <a:pt x="846" y="1130"/>
                  </a:cubicBezTo>
                  <a:cubicBezTo>
                    <a:pt x="846" y="1129"/>
                    <a:pt x="892" y="1040"/>
                    <a:pt x="1179" y="948"/>
                  </a:cubicBezTo>
                  <a:cubicBezTo>
                    <a:pt x="1396" y="879"/>
                    <a:pt x="1696" y="829"/>
                    <a:pt x="2070" y="803"/>
                  </a:cubicBezTo>
                  <a:cubicBezTo>
                    <a:pt x="2188" y="523"/>
                    <a:pt x="2331" y="254"/>
                    <a:pt x="2497" y="0"/>
                  </a:cubicBezTo>
                  <a:cubicBezTo>
                    <a:pt x="1862" y="10"/>
                    <a:pt x="1329" y="76"/>
                    <a:pt x="940" y="199"/>
                  </a:cubicBezTo>
                  <a:cubicBezTo>
                    <a:pt x="447" y="357"/>
                    <a:pt x="158" y="611"/>
                    <a:pt x="80" y="955"/>
                  </a:cubicBezTo>
                  <a:cubicBezTo>
                    <a:pt x="0" y="1305"/>
                    <a:pt x="158" y="1665"/>
                    <a:pt x="547" y="2025"/>
                  </a:cubicBezTo>
                  <a:cubicBezTo>
                    <a:pt x="844" y="2299"/>
                    <a:pt x="1283" y="2582"/>
                    <a:pt x="1850" y="28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PR" sz="1350">
                <a:solidFill>
                  <a:prstClr val="black"/>
                </a:solidFill>
              </a:endParaRPr>
            </a:p>
          </p:txBody>
        </p:sp>
        <p:sp>
          <p:nvSpPr>
            <p:cNvPr id="32" name="Freeform 7"/>
            <p:cNvSpPr>
              <a:spLocks/>
            </p:cNvSpPr>
            <p:nvPr/>
          </p:nvSpPr>
          <p:spPr bwMode="auto">
            <a:xfrm>
              <a:off x="3000" y="2712"/>
              <a:ext cx="305" cy="274"/>
            </a:xfrm>
            <a:custGeom>
              <a:avLst/>
              <a:gdLst>
                <a:gd name="T0" fmla="*/ 1266 w 5880"/>
                <a:gd name="T1" fmla="*/ 1309 h 5274"/>
                <a:gd name="T2" fmla="*/ 619 w 5880"/>
                <a:gd name="T3" fmla="*/ 1105 h 5274"/>
                <a:gd name="T4" fmla="*/ 568 w 5880"/>
                <a:gd name="T5" fmla="*/ 2143 h 5274"/>
                <a:gd name="T6" fmla="*/ 566 w 5880"/>
                <a:gd name="T7" fmla="*/ 2146 h 5274"/>
                <a:gd name="T8" fmla="*/ 566 w 5880"/>
                <a:gd name="T9" fmla="*/ 2150 h 5274"/>
                <a:gd name="T10" fmla="*/ 0 w 5880"/>
                <a:gd name="T11" fmla="*/ 3022 h 5274"/>
                <a:gd name="T12" fmla="*/ 644 w 5880"/>
                <a:gd name="T13" fmla="*/ 3235 h 5274"/>
                <a:gd name="T14" fmla="*/ 1278 w 5880"/>
                <a:gd name="T15" fmla="*/ 2761 h 5274"/>
                <a:gd name="T16" fmla="*/ 2499 w 5880"/>
                <a:gd name="T17" fmla="*/ 3210 h 5274"/>
                <a:gd name="T18" fmla="*/ 853 w 5880"/>
                <a:gd name="T19" fmla="*/ 5001 h 5274"/>
                <a:gd name="T20" fmla="*/ 1692 w 5880"/>
                <a:gd name="T21" fmla="*/ 5274 h 5274"/>
                <a:gd name="T22" fmla="*/ 3938 w 5880"/>
                <a:gd name="T23" fmla="*/ 3723 h 5274"/>
                <a:gd name="T24" fmla="*/ 4844 w 5880"/>
                <a:gd name="T25" fmla="*/ 4051 h 5274"/>
                <a:gd name="T26" fmla="*/ 4850 w 5880"/>
                <a:gd name="T27" fmla="*/ 4053 h 5274"/>
                <a:gd name="T28" fmla="*/ 4856 w 5880"/>
                <a:gd name="T29" fmla="*/ 4055 h 5274"/>
                <a:gd name="T30" fmla="*/ 5302 w 5880"/>
                <a:gd name="T31" fmla="*/ 4127 h 5274"/>
                <a:gd name="T32" fmla="*/ 5803 w 5880"/>
                <a:gd name="T33" fmla="*/ 3861 h 5274"/>
                <a:gd name="T34" fmla="*/ 5809 w 5880"/>
                <a:gd name="T35" fmla="*/ 3841 h 5274"/>
                <a:gd name="T36" fmla="*/ 5816 w 5880"/>
                <a:gd name="T37" fmla="*/ 3821 h 5274"/>
                <a:gd name="T38" fmla="*/ 5161 w 5880"/>
                <a:gd name="T39" fmla="*/ 3110 h 5274"/>
                <a:gd name="T40" fmla="*/ 5155 w 5880"/>
                <a:gd name="T41" fmla="*/ 3107 h 5274"/>
                <a:gd name="T42" fmla="*/ 4223 w 5880"/>
                <a:gd name="T43" fmla="*/ 2841 h 5274"/>
                <a:gd name="T44" fmla="*/ 3310 w 5880"/>
                <a:gd name="T45" fmla="*/ 269 h 5274"/>
                <a:gd name="T46" fmla="*/ 2469 w 5880"/>
                <a:gd name="T47" fmla="*/ 0 h 5274"/>
                <a:gd name="T48" fmla="*/ 2756 w 5880"/>
                <a:gd name="T49" fmla="*/ 2415 h 5274"/>
                <a:gd name="T50" fmla="*/ 1503 w 5880"/>
                <a:gd name="T51" fmla="*/ 2064 h 5274"/>
                <a:gd name="T52" fmla="*/ 1266 w 5880"/>
                <a:gd name="T53" fmla="*/ 1309 h 5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80" h="5274">
                  <a:moveTo>
                    <a:pt x="1266" y="1309"/>
                  </a:moveTo>
                  <a:cubicBezTo>
                    <a:pt x="619" y="1105"/>
                    <a:pt x="619" y="1105"/>
                    <a:pt x="619" y="1105"/>
                  </a:cubicBezTo>
                  <a:cubicBezTo>
                    <a:pt x="568" y="2143"/>
                    <a:pt x="568" y="2143"/>
                    <a:pt x="568" y="2143"/>
                  </a:cubicBezTo>
                  <a:cubicBezTo>
                    <a:pt x="566" y="2146"/>
                    <a:pt x="566" y="2146"/>
                    <a:pt x="566" y="2146"/>
                  </a:cubicBezTo>
                  <a:cubicBezTo>
                    <a:pt x="566" y="2150"/>
                    <a:pt x="566" y="2150"/>
                    <a:pt x="566" y="2150"/>
                  </a:cubicBezTo>
                  <a:cubicBezTo>
                    <a:pt x="0" y="3022"/>
                    <a:pt x="0" y="3022"/>
                    <a:pt x="0" y="3022"/>
                  </a:cubicBezTo>
                  <a:cubicBezTo>
                    <a:pt x="644" y="3235"/>
                    <a:pt x="644" y="3235"/>
                    <a:pt x="644" y="3235"/>
                  </a:cubicBezTo>
                  <a:cubicBezTo>
                    <a:pt x="1278" y="2761"/>
                    <a:pt x="1278" y="2761"/>
                    <a:pt x="1278" y="2761"/>
                  </a:cubicBezTo>
                  <a:cubicBezTo>
                    <a:pt x="2499" y="3210"/>
                    <a:pt x="2499" y="3210"/>
                    <a:pt x="2499" y="3210"/>
                  </a:cubicBezTo>
                  <a:cubicBezTo>
                    <a:pt x="853" y="5001"/>
                    <a:pt x="853" y="5001"/>
                    <a:pt x="853" y="5001"/>
                  </a:cubicBezTo>
                  <a:cubicBezTo>
                    <a:pt x="1692" y="5274"/>
                    <a:pt x="1692" y="5274"/>
                    <a:pt x="1692" y="5274"/>
                  </a:cubicBezTo>
                  <a:cubicBezTo>
                    <a:pt x="3938" y="3723"/>
                    <a:pt x="3938" y="3723"/>
                    <a:pt x="3938" y="3723"/>
                  </a:cubicBezTo>
                  <a:cubicBezTo>
                    <a:pt x="4844" y="4051"/>
                    <a:pt x="4844" y="4051"/>
                    <a:pt x="4844" y="4051"/>
                  </a:cubicBezTo>
                  <a:cubicBezTo>
                    <a:pt x="4850" y="4053"/>
                    <a:pt x="4850" y="4053"/>
                    <a:pt x="4850" y="4053"/>
                  </a:cubicBezTo>
                  <a:cubicBezTo>
                    <a:pt x="4856" y="4055"/>
                    <a:pt x="4856" y="4055"/>
                    <a:pt x="4856" y="4055"/>
                  </a:cubicBezTo>
                  <a:cubicBezTo>
                    <a:pt x="5030" y="4106"/>
                    <a:pt x="5178" y="4127"/>
                    <a:pt x="5302" y="4127"/>
                  </a:cubicBezTo>
                  <a:cubicBezTo>
                    <a:pt x="5601" y="4127"/>
                    <a:pt x="5758" y="4001"/>
                    <a:pt x="5803" y="3861"/>
                  </a:cubicBezTo>
                  <a:cubicBezTo>
                    <a:pt x="5805" y="3855"/>
                    <a:pt x="5807" y="3848"/>
                    <a:pt x="5809" y="3841"/>
                  </a:cubicBezTo>
                  <a:cubicBezTo>
                    <a:pt x="5812" y="3834"/>
                    <a:pt x="5814" y="3828"/>
                    <a:pt x="5816" y="3821"/>
                  </a:cubicBezTo>
                  <a:cubicBezTo>
                    <a:pt x="5880" y="3623"/>
                    <a:pt x="5747" y="3319"/>
                    <a:pt x="5161" y="3110"/>
                  </a:cubicBezTo>
                  <a:cubicBezTo>
                    <a:pt x="5155" y="3107"/>
                    <a:pt x="5155" y="3107"/>
                    <a:pt x="5155" y="3107"/>
                  </a:cubicBezTo>
                  <a:cubicBezTo>
                    <a:pt x="4223" y="2841"/>
                    <a:pt x="4223" y="2841"/>
                    <a:pt x="4223" y="2841"/>
                  </a:cubicBezTo>
                  <a:cubicBezTo>
                    <a:pt x="3310" y="269"/>
                    <a:pt x="3310" y="269"/>
                    <a:pt x="3310" y="269"/>
                  </a:cubicBezTo>
                  <a:cubicBezTo>
                    <a:pt x="2469" y="0"/>
                    <a:pt x="2469" y="0"/>
                    <a:pt x="2469" y="0"/>
                  </a:cubicBezTo>
                  <a:cubicBezTo>
                    <a:pt x="2756" y="2415"/>
                    <a:pt x="2756" y="2415"/>
                    <a:pt x="2756" y="2415"/>
                  </a:cubicBezTo>
                  <a:cubicBezTo>
                    <a:pt x="1503" y="2064"/>
                    <a:pt x="1503" y="2064"/>
                    <a:pt x="1503" y="2064"/>
                  </a:cubicBezTo>
                  <a:lnTo>
                    <a:pt x="1266" y="13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PR" sz="1350">
                <a:solidFill>
                  <a:prstClr val="black"/>
                </a:solidFill>
              </a:endParaRPr>
            </a:p>
          </p:txBody>
        </p:sp>
      </p:grpSp>
      <p:grpSp>
        <p:nvGrpSpPr>
          <p:cNvPr id="9" name="Group 8"/>
          <p:cNvGrpSpPr/>
          <p:nvPr/>
        </p:nvGrpSpPr>
        <p:grpSpPr>
          <a:xfrm>
            <a:off x="6609676" y="2681955"/>
            <a:ext cx="647318" cy="563927"/>
            <a:chOff x="8596317" y="524512"/>
            <a:chExt cx="1622425" cy="1442315"/>
          </a:xfrm>
        </p:grpSpPr>
        <p:pic>
          <p:nvPicPr>
            <p:cNvPr id="36" name="Picture 17417"/>
            <p:cNvPicPr>
              <a:picLocks noChangeAspect="1"/>
            </p:cNvPicPr>
            <p:nvPr/>
          </p:nvPicPr>
          <p:blipFill>
            <a:blip r:embed="rId7" cstate="print">
              <a:lum bright="100000" contrast="-70000"/>
              <a:extLst>
                <a:ext uri="{28A0092B-C50C-407E-A947-70E740481C1C}">
                  <a14:useLocalDpi xmlns:a14="http://schemas.microsoft.com/office/drawing/2010/main" val="0"/>
                </a:ext>
              </a:extLst>
            </a:blip>
            <a:srcRect/>
            <a:stretch>
              <a:fillRect/>
            </a:stretch>
          </p:blipFill>
          <p:spPr bwMode="auto">
            <a:xfrm>
              <a:off x="8596317" y="524512"/>
              <a:ext cx="6746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7418"/>
            <p:cNvPicPr>
              <a:picLocks noChangeAspect="1"/>
            </p:cNvPicPr>
            <p:nvPr/>
          </p:nvPicPr>
          <p:blipFill>
            <a:blip r:embed="rId8" cstate="print">
              <a:lum bright="100000" contrast="-70000"/>
              <a:extLst>
                <a:ext uri="{28A0092B-C50C-407E-A947-70E740481C1C}">
                  <a14:useLocalDpi xmlns:a14="http://schemas.microsoft.com/office/drawing/2010/main" val="0"/>
                </a:ext>
              </a:extLst>
            </a:blip>
            <a:srcRect/>
            <a:stretch>
              <a:fillRect/>
            </a:stretch>
          </p:blipFill>
          <p:spPr bwMode="auto">
            <a:xfrm>
              <a:off x="9369428" y="530138"/>
              <a:ext cx="849314" cy="143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2654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751" y="1153454"/>
            <a:ext cx="9143999" cy="323165"/>
          </a:xfrm>
          <a:prstGeom prst="rect">
            <a:avLst/>
          </a:prstGeom>
          <a:noFill/>
        </p:spPr>
        <p:txBody>
          <a:bodyPr wrap="square" rtlCol="0">
            <a:spAutoFit/>
          </a:bodyPr>
          <a:lstStyle/>
          <a:p>
            <a:pPr algn="ctr"/>
            <a:r>
              <a:rPr lang="en-US" sz="1500" b="1" dirty="0">
                <a:solidFill>
                  <a:schemeClr val="tx1">
                    <a:lumMod val="50000"/>
                    <a:lumOff val="50000"/>
                  </a:schemeClr>
                </a:solidFill>
                <a:latin typeface="Century Gothic" panose="020B0502020202020204" pitchFamily="34" charset="0"/>
              </a:rPr>
              <a:t>Median Household Income by Municipality and Region</a:t>
            </a:r>
            <a:endParaRPr lang="es-PR" sz="1500" b="1" dirty="0">
              <a:solidFill>
                <a:schemeClr val="tx1">
                  <a:lumMod val="50000"/>
                  <a:lumOff val="50000"/>
                </a:schemeClr>
              </a:solidFill>
              <a:latin typeface="Century Gothic" panose="020B0502020202020204" pitchFamily="34" charset="0"/>
            </a:endParaRPr>
          </a:p>
        </p:txBody>
      </p:sp>
      <p:grpSp>
        <p:nvGrpSpPr>
          <p:cNvPr id="2" name="Group 1"/>
          <p:cNvGrpSpPr/>
          <p:nvPr/>
        </p:nvGrpSpPr>
        <p:grpSpPr>
          <a:xfrm>
            <a:off x="910273" y="1590634"/>
            <a:ext cx="7626917" cy="3329126"/>
            <a:chOff x="1993185" y="1861533"/>
            <a:chExt cx="8121763" cy="3481539"/>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575" t="25706" r="3039" b="33453"/>
            <a:stretch/>
          </p:blipFill>
          <p:spPr>
            <a:xfrm>
              <a:off x="1993185" y="1994492"/>
              <a:ext cx="8121763" cy="2715242"/>
            </a:xfrm>
            <a:prstGeom prst="rect">
              <a:avLst/>
            </a:prstGeom>
          </p:spPr>
        </p:pic>
        <p:grpSp>
          <p:nvGrpSpPr>
            <p:cNvPr id="25" name="Group 24"/>
            <p:cNvGrpSpPr/>
            <p:nvPr/>
          </p:nvGrpSpPr>
          <p:grpSpPr>
            <a:xfrm>
              <a:off x="2147959" y="1861533"/>
              <a:ext cx="7627845" cy="3481539"/>
              <a:chOff x="208022" y="1951558"/>
              <a:chExt cx="8089716" cy="3234478"/>
            </a:xfrm>
          </p:grpSpPr>
          <p:grpSp>
            <p:nvGrpSpPr>
              <p:cNvPr id="21" name="Group 20"/>
              <p:cNvGrpSpPr/>
              <p:nvPr/>
            </p:nvGrpSpPr>
            <p:grpSpPr>
              <a:xfrm>
                <a:off x="208022" y="1951558"/>
                <a:ext cx="8089716" cy="3234478"/>
                <a:chOff x="208022" y="1951558"/>
                <a:chExt cx="8089716" cy="3234478"/>
              </a:xfrm>
            </p:grpSpPr>
            <p:grpSp>
              <p:nvGrpSpPr>
                <p:cNvPr id="19" name="Group 18"/>
                <p:cNvGrpSpPr/>
                <p:nvPr/>
              </p:nvGrpSpPr>
              <p:grpSpPr>
                <a:xfrm>
                  <a:off x="208022" y="1951558"/>
                  <a:ext cx="8089716" cy="2651467"/>
                  <a:chOff x="208022" y="1951558"/>
                  <a:chExt cx="8089716" cy="2651467"/>
                </a:xfrm>
              </p:grpSpPr>
              <p:grpSp>
                <p:nvGrpSpPr>
                  <p:cNvPr id="14" name="Group 13"/>
                  <p:cNvGrpSpPr/>
                  <p:nvPr/>
                </p:nvGrpSpPr>
                <p:grpSpPr>
                  <a:xfrm>
                    <a:off x="208022" y="1967856"/>
                    <a:ext cx="8089716" cy="2635169"/>
                    <a:chOff x="208022" y="1967856"/>
                    <a:chExt cx="8089716" cy="2635169"/>
                  </a:xfrm>
                </p:grpSpPr>
                <p:sp>
                  <p:nvSpPr>
                    <p:cNvPr id="6" name="TextBox 5"/>
                    <p:cNvSpPr txBox="1"/>
                    <p:nvPr/>
                  </p:nvSpPr>
                  <p:spPr>
                    <a:xfrm>
                      <a:off x="2054828" y="2043800"/>
                      <a:ext cx="1515762" cy="190630"/>
                    </a:xfrm>
                    <a:prstGeom prst="rect">
                      <a:avLst/>
                    </a:prstGeom>
                    <a:noFill/>
                  </p:spPr>
                  <p:txBody>
                    <a:bodyPr wrap="square" rtlCol="0">
                      <a:spAutoFit/>
                    </a:bodyPr>
                    <a:lstStyle/>
                    <a:p>
                      <a:pPr algn="ctr"/>
                      <a:r>
                        <a:rPr lang="en-US" sz="675" dirty="0">
                          <a:solidFill>
                            <a:schemeClr val="tx1">
                              <a:lumMod val="65000"/>
                              <a:lumOff val="35000"/>
                            </a:schemeClr>
                          </a:solidFill>
                          <a:latin typeface="Century Gothic" panose="020B0502020202020204" pitchFamily="34" charset="0"/>
                        </a:rPr>
                        <a:t>Arecibo: $16,646</a:t>
                      </a:r>
                      <a:endParaRPr lang="es-PR" sz="675" dirty="0">
                        <a:solidFill>
                          <a:schemeClr val="tx1">
                            <a:lumMod val="65000"/>
                            <a:lumOff val="35000"/>
                          </a:schemeClr>
                        </a:solidFill>
                        <a:latin typeface="Century Gothic" panose="020B0502020202020204" pitchFamily="34" charset="0"/>
                      </a:endParaRPr>
                    </a:p>
                  </p:txBody>
                </p:sp>
                <p:sp>
                  <p:nvSpPr>
                    <p:cNvPr id="7" name="TextBox 6"/>
                    <p:cNvSpPr txBox="1"/>
                    <p:nvPr/>
                  </p:nvSpPr>
                  <p:spPr>
                    <a:xfrm>
                      <a:off x="3592766" y="2020964"/>
                      <a:ext cx="1515762" cy="190630"/>
                    </a:xfrm>
                    <a:prstGeom prst="rect">
                      <a:avLst/>
                    </a:prstGeom>
                    <a:noFill/>
                  </p:spPr>
                  <p:txBody>
                    <a:bodyPr wrap="square" rtlCol="0">
                      <a:spAutoFit/>
                    </a:bodyPr>
                    <a:lstStyle/>
                    <a:p>
                      <a:pPr algn="ctr"/>
                      <a:r>
                        <a:rPr lang="en-US" sz="675" dirty="0">
                          <a:solidFill>
                            <a:schemeClr val="tx1">
                              <a:lumMod val="65000"/>
                              <a:lumOff val="35000"/>
                            </a:schemeClr>
                          </a:solidFill>
                          <a:latin typeface="Century Gothic" panose="020B0502020202020204" pitchFamily="34" charset="0"/>
                        </a:rPr>
                        <a:t>Bayamón: $22,121</a:t>
                      </a:r>
                      <a:endParaRPr lang="es-PR" sz="675" dirty="0">
                        <a:solidFill>
                          <a:schemeClr val="tx1">
                            <a:lumMod val="65000"/>
                            <a:lumOff val="35000"/>
                          </a:schemeClr>
                        </a:solidFill>
                        <a:latin typeface="Century Gothic" panose="020B0502020202020204" pitchFamily="34" charset="0"/>
                      </a:endParaRPr>
                    </a:p>
                  </p:txBody>
                </p:sp>
                <p:sp>
                  <p:nvSpPr>
                    <p:cNvPr id="8" name="TextBox 7"/>
                    <p:cNvSpPr txBox="1"/>
                    <p:nvPr/>
                  </p:nvSpPr>
                  <p:spPr>
                    <a:xfrm>
                      <a:off x="4684876" y="2176600"/>
                      <a:ext cx="1515762" cy="190630"/>
                    </a:xfrm>
                    <a:prstGeom prst="rect">
                      <a:avLst/>
                    </a:prstGeom>
                    <a:noFill/>
                  </p:spPr>
                  <p:txBody>
                    <a:bodyPr wrap="square" rtlCol="0">
                      <a:spAutoFit/>
                    </a:bodyPr>
                    <a:lstStyle/>
                    <a:p>
                      <a:pPr algn="ctr"/>
                      <a:r>
                        <a:rPr lang="en-US" sz="675" dirty="0">
                          <a:solidFill>
                            <a:schemeClr val="tx1">
                              <a:lumMod val="65000"/>
                              <a:lumOff val="35000"/>
                            </a:schemeClr>
                          </a:solidFill>
                          <a:latin typeface="Century Gothic" panose="020B0502020202020204" pitchFamily="34" charset="0"/>
                        </a:rPr>
                        <a:t>San Juan: $26,235</a:t>
                      </a:r>
                      <a:endParaRPr lang="es-PR" sz="675" dirty="0">
                        <a:solidFill>
                          <a:schemeClr val="tx1">
                            <a:lumMod val="65000"/>
                            <a:lumOff val="35000"/>
                          </a:schemeClr>
                        </a:solidFill>
                        <a:latin typeface="Century Gothic" panose="020B0502020202020204" pitchFamily="34" charset="0"/>
                      </a:endParaRPr>
                    </a:p>
                  </p:txBody>
                </p:sp>
                <p:sp>
                  <p:nvSpPr>
                    <p:cNvPr id="9" name="TextBox 8"/>
                    <p:cNvSpPr txBox="1"/>
                    <p:nvPr/>
                  </p:nvSpPr>
                  <p:spPr>
                    <a:xfrm>
                      <a:off x="6781976" y="3152737"/>
                      <a:ext cx="1515762" cy="190630"/>
                    </a:xfrm>
                    <a:prstGeom prst="rect">
                      <a:avLst/>
                    </a:prstGeom>
                    <a:noFill/>
                  </p:spPr>
                  <p:txBody>
                    <a:bodyPr wrap="square" rtlCol="0">
                      <a:spAutoFit/>
                    </a:bodyPr>
                    <a:lstStyle/>
                    <a:p>
                      <a:pPr algn="ctr"/>
                      <a:r>
                        <a:rPr lang="en-US" sz="675" dirty="0">
                          <a:solidFill>
                            <a:schemeClr val="tx1">
                              <a:lumMod val="65000"/>
                              <a:lumOff val="35000"/>
                            </a:schemeClr>
                          </a:solidFill>
                          <a:latin typeface="Century Gothic" panose="020B0502020202020204" pitchFamily="34" charset="0"/>
                        </a:rPr>
                        <a:t>Fajardo: $20,257</a:t>
                      </a:r>
                      <a:endParaRPr lang="es-PR" sz="675" dirty="0">
                        <a:solidFill>
                          <a:schemeClr val="tx1">
                            <a:lumMod val="65000"/>
                            <a:lumOff val="35000"/>
                          </a:schemeClr>
                        </a:solidFill>
                        <a:latin typeface="Century Gothic" panose="020B0502020202020204" pitchFamily="34" charset="0"/>
                      </a:endParaRPr>
                    </a:p>
                  </p:txBody>
                </p:sp>
                <p:sp>
                  <p:nvSpPr>
                    <p:cNvPr id="10" name="TextBox 9"/>
                    <p:cNvSpPr txBox="1"/>
                    <p:nvPr/>
                  </p:nvSpPr>
                  <p:spPr>
                    <a:xfrm>
                      <a:off x="4194501" y="4412395"/>
                      <a:ext cx="1515762" cy="190630"/>
                    </a:xfrm>
                    <a:prstGeom prst="rect">
                      <a:avLst/>
                    </a:prstGeom>
                    <a:noFill/>
                  </p:spPr>
                  <p:txBody>
                    <a:bodyPr wrap="square" rtlCol="0">
                      <a:spAutoFit/>
                    </a:bodyPr>
                    <a:lstStyle/>
                    <a:p>
                      <a:pPr algn="ctr"/>
                      <a:r>
                        <a:rPr lang="en-US" sz="675" dirty="0">
                          <a:solidFill>
                            <a:schemeClr val="tx1">
                              <a:lumMod val="65000"/>
                              <a:lumOff val="35000"/>
                            </a:schemeClr>
                          </a:solidFill>
                          <a:latin typeface="Century Gothic" panose="020B0502020202020204" pitchFamily="34" charset="0"/>
                        </a:rPr>
                        <a:t>Guayama: $15,868</a:t>
                      </a:r>
                      <a:endParaRPr lang="es-PR" sz="675" dirty="0">
                        <a:solidFill>
                          <a:schemeClr val="tx1">
                            <a:lumMod val="65000"/>
                            <a:lumOff val="35000"/>
                          </a:schemeClr>
                        </a:solidFill>
                        <a:latin typeface="Century Gothic" panose="020B0502020202020204" pitchFamily="34" charset="0"/>
                      </a:endParaRPr>
                    </a:p>
                  </p:txBody>
                </p:sp>
                <p:sp>
                  <p:nvSpPr>
                    <p:cNvPr id="11" name="TextBox 10"/>
                    <p:cNvSpPr txBox="1"/>
                    <p:nvPr/>
                  </p:nvSpPr>
                  <p:spPr>
                    <a:xfrm>
                      <a:off x="1955288" y="4358321"/>
                      <a:ext cx="1515762" cy="190630"/>
                    </a:xfrm>
                    <a:prstGeom prst="rect">
                      <a:avLst/>
                    </a:prstGeom>
                    <a:noFill/>
                  </p:spPr>
                  <p:txBody>
                    <a:bodyPr wrap="square" rtlCol="0">
                      <a:spAutoFit/>
                    </a:bodyPr>
                    <a:lstStyle/>
                    <a:p>
                      <a:pPr algn="ctr"/>
                      <a:r>
                        <a:rPr lang="en-US" sz="675" dirty="0">
                          <a:solidFill>
                            <a:schemeClr val="tx1">
                              <a:lumMod val="65000"/>
                              <a:lumOff val="35000"/>
                            </a:schemeClr>
                          </a:solidFill>
                          <a:latin typeface="Century Gothic" panose="020B0502020202020204" pitchFamily="34" charset="0"/>
                        </a:rPr>
                        <a:t>Ponce: $16,541</a:t>
                      </a:r>
                      <a:endParaRPr lang="es-PR" sz="675" dirty="0">
                        <a:solidFill>
                          <a:schemeClr val="tx1">
                            <a:lumMod val="65000"/>
                            <a:lumOff val="35000"/>
                          </a:schemeClr>
                        </a:solidFill>
                        <a:latin typeface="Century Gothic" panose="020B0502020202020204" pitchFamily="34" charset="0"/>
                      </a:endParaRPr>
                    </a:p>
                  </p:txBody>
                </p:sp>
                <p:sp>
                  <p:nvSpPr>
                    <p:cNvPr id="12" name="TextBox 11"/>
                    <p:cNvSpPr txBox="1"/>
                    <p:nvPr/>
                  </p:nvSpPr>
                  <p:spPr>
                    <a:xfrm>
                      <a:off x="208022" y="4405284"/>
                      <a:ext cx="1515762" cy="190630"/>
                    </a:xfrm>
                    <a:prstGeom prst="rect">
                      <a:avLst/>
                    </a:prstGeom>
                    <a:noFill/>
                  </p:spPr>
                  <p:txBody>
                    <a:bodyPr wrap="square" rtlCol="0">
                      <a:spAutoFit/>
                    </a:bodyPr>
                    <a:lstStyle/>
                    <a:p>
                      <a:pPr algn="ctr"/>
                      <a:r>
                        <a:rPr lang="en-US" sz="675" dirty="0">
                          <a:solidFill>
                            <a:schemeClr val="tx1">
                              <a:lumMod val="65000"/>
                              <a:lumOff val="35000"/>
                            </a:schemeClr>
                          </a:solidFill>
                          <a:latin typeface="Century Gothic" panose="020B0502020202020204" pitchFamily="34" charset="0"/>
                        </a:rPr>
                        <a:t>Mayag</a:t>
                      </a:r>
                      <a:r>
                        <a:rPr lang="en-US" sz="675" dirty="0">
                          <a:solidFill>
                            <a:schemeClr val="tx1">
                              <a:lumMod val="65000"/>
                              <a:lumOff val="35000"/>
                            </a:schemeClr>
                          </a:solidFill>
                          <a:latin typeface="Calibri" panose="020F0502020204030204" pitchFamily="34" charset="0"/>
                        </a:rPr>
                        <a:t>üez</a:t>
                      </a:r>
                      <a:r>
                        <a:rPr lang="en-US" sz="675" dirty="0">
                          <a:solidFill>
                            <a:schemeClr val="tx1">
                              <a:lumMod val="65000"/>
                              <a:lumOff val="35000"/>
                            </a:schemeClr>
                          </a:solidFill>
                          <a:latin typeface="Century Gothic" panose="020B0502020202020204" pitchFamily="34" charset="0"/>
                        </a:rPr>
                        <a:t>: $16,103</a:t>
                      </a:r>
                      <a:endParaRPr lang="es-PR" sz="675" dirty="0">
                        <a:solidFill>
                          <a:schemeClr val="tx1">
                            <a:lumMod val="65000"/>
                            <a:lumOff val="35000"/>
                          </a:schemeClr>
                        </a:solidFill>
                        <a:latin typeface="Century Gothic" panose="020B0502020202020204" pitchFamily="34" charset="0"/>
                      </a:endParaRPr>
                    </a:p>
                  </p:txBody>
                </p:sp>
                <p:sp>
                  <p:nvSpPr>
                    <p:cNvPr id="13" name="TextBox 12"/>
                    <p:cNvSpPr txBox="1"/>
                    <p:nvPr/>
                  </p:nvSpPr>
                  <p:spPr>
                    <a:xfrm>
                      <a:off x="295493" y="1967856"/>
                      <a:ext cx="1515762" cy="190630"/>
                    </a:xfrm>
                    <a:prstGeom prst="rect">
                      <a:avLst/>
                    </a:prstGeom>
                    <a:noFill/>
                  </p:spPr>
                  <p:txBody>
                    <a:bodyPr wrap="square" rtlCol="0">
                      <a:spAutoFit/>
                    </a:bodyPr>
                    <a:lstStyle/>
                    <a:p>
                      <a:pPr algn="ctr"/>
                      <a:r>
                        <a:rPr lang="en-US" sz="675" dirty="0">
                          <a:solidFill>
                            <a:schemeClr val="tx1">
                              <a:lumMod val="65000"/>
                              <a:lumOff val="35000"/>
                            </a:schemeClr>
                          </a:solidFill>
                          <a:latin typeface="Century Gothic" panose="020B0502020202020204" pitchFamily="34" charset="0"/>
                        </a:rPr>
                        <a:t>Aguadilla: $15,303</a:t>
                      </a:r>
                      <a:endParaRPr lang="es-PR" sz="675" dirty="0">
                        <a:solidFill>
                          <a:schemeClr val="tx1">
                            <a:lumMod val="65000"/>
                            <a:lumOff val="35000"/>
                          </a:schemeClr>
                        </a:solidFill>
                        <a:latin typeface="Century Gothic" panose="020B0502020202020204" pitchFamily="34" charset="0"/>
                      </a:endParaRPr>
                    </a:p>
                  </p:txBody>
                </p:sp>
              </p:grpSp>
              <p:sp>
                <p:nvSpPr>
                  <p:cNvPr id="18" name="TextBox 17"/>
                  <p:cNvSpPr txBox="1"/>
                  <p:nvPr/>
                </p:nvSpPr>
                <p:spPr>
                  <a:xfrm>
                    <a:off x="6615396" y="1951558"/>
                    <a:ext cx="1515762" cy="190630"/>
                  </a:xfrm>
                  <a:prstGeom prst="rect">
                    <a:avLst/>
                  </a:prstGeom>
                  <a:noFill/>
                </p:spPr>
                <p:txBody>
                  <a:bodyPr wrap="square" rtlCol="0">
                    <a:spAutoFit/>
                  </a:bodyPr>
                  <a:lstStyle/>
                  <a:p>
                    <a:pPr algn="ctr"/>
                    <a:r>
                      <a:rPr lang="en-US" sz="675" b="1" dirty="0">
                        <a:solidFill>
                          <a:schemeClr val="tx1">
                            <a:lumMod val="65000"/>
                            <a:lumOff val="35000"/>
                          </a:schemeClr>
                        </a:solidFill>
                        <a:latin typeface="Century Gothic" panose="020B0502020202020204" pitchFamily="34" charset="0"/>
                      </a:rPr>
                      <a:t>Puerto Rico: $19,624</a:t>
                    </a:r>
                    <a:endParaRPr lang="es-PR" sz="675" b="1" dirty="0">
                      <a:solidFill>
                        <a:schemeClr val="tx1">
                          <a:lumMod val="65000"/>
                          <a:lumOff val="35000"/>
                        </a:schemeClr>
                      </a:solidFill>
                      <a:latin typeface="Century Gothic" panose="020B0502020202020204" pitchFamily="34" charset="0"/>
                    </a:endParaRPr>
                  </a:p>
                </p:txBody>
              </p:sp>
            </p:grpSp>
            <p:sp>
              <p:nvSpPr>
                <p:cNvPr id="20" name="TextBox 1"/>
                <p:cNvSpPr txBox="1"/>
                <p:nvPr/>
              </p:nvSpPr>
              <p:spPr>
                <a:xfrm>
                  <a:off x="295493" y="4966964"/>
                  <a:ext cx="3867135" cy="2190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PR" sz="525" dirty="0" err="1">
                      <a:latin typeface="Century Gothic" panose="020B0502020202020204" pitchFamily="34" charset="0"/>
                    </a:rPr>
                    <a:t>Source</a:t>
                  </a:r>
                  <a:r>
                    <a:rPr lang="es-PR" sz="525" dirty="0">
                      <a:latin typeface="Century Gothic" panose="020B0502020202020204" pitchFamily="34" charset="0"/>
                    </a:rPr>
                    <a:t>: Encuesta de la Comunidad 2013, Negociado del Censo.</a:t>
                  </a:r>
                </a:p>
              </p:txBody>
            </p:sp>
          </p:grpSp>
          <p:sp>
            <p:nvSpPr>
              <p:cNvPr id="24" name="TextBox 23"/>
              <p:cNvSpPr txBox="1"/>
              <p:nvPr/>
            </p:nvSpPr>
            <p:spPr>
              <a:xfrm>
                <a:off x="6246547" y="3983478"/>
                <a:ext cx="1849664" cy="179416"/>
              </a:xfrm>
              <a:prstGeom prst="rect">
                <a:avLst/>
              </a:prstGeom>
              <a:noFill/>
            </p:spPr>
            <p:txBody>
              <a:bodyPr wrap="square" rtlCol="0">
                <a:spAutoFit/>
              </a:bodyPr>
              <a:lstStyle/>
              <a:p>
                <a:pPr algn="ctr"/>
                <a:r>
                  <a:rPr lang="en-US" sz="600" b="1" dirty="0">
                    <a:latin typeface="Century Gothic" panose="020B0502020202020204" pitchFamily="34" charset="0"/>
                  </a:rPr>
                  <a:t>Median Household Income </a:t>
                </a:r>
                <a:endParaRPr lang="es-PR" sz="600" b="1" dirty="0">
                  <a:latin typeface="Century Gothic" panose="020B0502020202020204" pitchFamily="34" charset="0"/>
                </a:endParaRPr>
              </a:p>
            </p:txBody>
          </p:sp>
        </p:gr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72924" t="68468" r="4617" b="13514"/>
            <a:stretch/>
          </p:blipFill>
          <p:spPr>
            <a:xfrm>
              <a:off x="7951071" y="4270904"/>
              <a:ext cx="1525364" cy="945473"/>
            </a:xfrm>
            <a:prstGeom prst="rect">
              <a:avLst/>
            </a:prstGeom>
          </p:spPr>
        </p:pic>
      </p:grpSp>
      <p:sp>
        <p:nvSpPr>
          <p:cNvPr id="22" name="Title 1"/>
          <p:cNvSpPr txBox="1">
            <a:spLocks/>
          </p:cNvSpPr>
          <p:nvPr/>
        </p:nvSpPr>
        <p:spPr>
          <a:xfrm>
            <a:off x="-14751" y="14677"/>
            <a:ext cx="9144000" cy="102670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lang="en-US" sz="6000" b="0" kern="1200">
                <a:solidFill>
                  <a:schemeClr val="accent1"/>
                </a:solidFill>
                <a:latin typeface="Century Gothic" panose="020B0502020202020204" pitchFamily="34" charset="0"/>
                <a:ea typeface="+mj-ea"/>
                <a:cs typeface="+mj-cs"/>
              </a:defRPr>
            </a:lvl1pPr>
          </a:lstStyle>
          <a:p>
            <a:endParaRPr lang="es-ES" sz="1800" dirty="0">
              <a:solidFill>
                <a:schemeClr val="accent6">
                  <a:lumMod val="75000"/>
                </a:schemeClr>
              </a:solidFill>
            </a:endParaRPr>
          </a:p>
        </p:txBody>
      </p:sp>
      <p:sp>
        <p:nvSpPr>
          <p:cNvPr id="3" name="Title 2"/>
          <p:cNvSpPr>
            <a:spLocks noGrp="1"/>
          </p:cNvSpPr>
          <p:nvPr>
            <p:ph type="title"/>
          </p:nvPr>
        </p:nvSpPr>
        <p:spPr>
          <a:xfrm>
            <a:off x="484429" y="230911"/>
            <a:ext cx="8202083" cy="785057"/>
          </a:xfrm>
        </p:spPr>
        <p:txBody>
          <a:bodyPr>
            <a:normAutofit/>
          </a:bodyPr>
          <a:lstStyle/>
          <a:p>
            <a:pPr defTabSz="457200"/>
            <a:r>
              <a:rPr lang="es-ES" sz="2800" dirty="0" err="1" smtClean="0"/>
              <a:t>Inequality</a:t>
            </a:r>
            <a:endParaRPr lang="es-ES" sz="2800" dirty="0"/>
          </a:p>
        </p:txBody>
      </p:sp>
      <p:sp>
        <p:nvSpPr>
          <p:cNvPr id="5" name="TextBox 4"/>
          <p:cNvSpPr txBox="1"/>
          <p:nvPr/>
        </p:nvSpPr>
        <p:spPr>
          <a:xfrm>
            <a:off x="1026241" y="5066520"/>
            <a:ext cx="6911340" cy="523220"/>
          </a:xfrm>
          <a:prstGeom prst="rect">
            <a:avLst/>
          </a:prstGeom>
          <a:noFill/>
        </p:spPr>
        <p:txBody>
          <a:bodyPr wrap="square" rtlCol="0">
            <a:spAutoFit/>
          </a:bodyPr>
          <a:lstStyle/>
          <a:p>
            <a:endParaRPr lang="en-US" sz="1400" dirty="0" smtClean="0">
              <a:latin typeface="Century Gothic" panose="020B0502020202020204" pitchFamily="34" charset="0"/>
            </a:endParaRPr>
          </a:p>
          <a:p>
            <a:r>
              <a:rPr lang="en-US" sz="1400" dirty="0" smtClean="0">
                <a:latin typeface="Century Gothic" panose="020B0502020202020204" pitchFamily="34" charset="0"/>
              </a:rPr>
              <a:t>Note: Even in a 100 X 35 mile island, there are wide geographic disparities</a:t>
            </a:r>
            <a:endParaRPr lang="en-US" sz="1400" dirty="0">
              <a:latin typeface="Century Gothic" panose="020B0502020202020204" pitchFamily="34" charset="0"/>
            </a:endParaRPr>
          </a:p>
        </p:txBody>
      </p:sp>
    </p:spTree>
    <p:extLst>
      <p:ext uri="{BB962C8B-B14F-4D97-AF65-F5344CB8AC3E}">
        <p14:creationId xmlns:p14="http://schemas.microsoft.com/office/powerpoint/2010/main" val="1188115863"/>
      </p:ext>
    </p:extLst>
  </p:cSld>
  <p:clrMapOvr>
    <a:masterClrMapping/>
  </p:clrMapOvr>
</p:sld>
</file>

<file path=ppt/theme/theme1.xml><?xml version="1.0" encoding="utf-8"?>
<a:theme xmlns:a="http://schemas.openxmlformats.org/drawingml/2006/main" name="Office Theme">
  <a:themeElements>
    <a:clrScheme name="Estudios Técnicos">
      <a:dk1>
        <a:sysClr val="windowText" lastClr="000000"/>
      </a:dk1>
      <a:lt1>
        <a:sysClr val="window" lastClr="FFFFFF"/>
      </a:lt1>
      <a:dk2>
        <a:srgbClr val="FFFFFF"/>
      </a:dk2>
      <a:lt2>
        <a:srgbClr val="EEECE1"/>
      </a:lt2>
      <a:accent1>
        <a:srgbClr val="C52636"/>
      </a:accent1>
      <a:accent2>
        <a:srgbClr val="E67A7A"/>
      </a:accent2>
      <a:accent3>
        <a:srgbClr val="F89938"/>
      </a:accent3>
      <a:accent4>
        <a:srgbClr val="FBC288"/>
      </a:accent4>
      <a:accent5>
        <a:srgbClr val="7E8082"/>
      </a:accent5>
      <a:accent6>
        <a:srgbClr val="CFCFCF"/>
      </a:accent6>
      <a:hlink>
        <a:srgbClr val="76923C"/>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iental 2014" id="{01FBFF01-BD8A-4C31-836D-A3AD88F7912F}" vid="{DD8F91CE-9FAD-4433-8495-2900720DC3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Oriental 2014</Template>
  <TotalTime>6286</TotalTime>
  <Words>988</Words>
  <Application>Microsoft Office PowerPoint</Application>
  <PresentationFormat>Letter Paper (8.5x11 in)</PresentationFormat>
  <Paragraphs>136</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Stag Sans Light</vt:lpstr>
      <vt:lpstr>Times New Roman</vt:lpstr>
      <vt:lpstr>Trebuchet MS</vt:lpstr>
      <vt:lpstr>Office Theme</vt:lpstr>
      <vt:lpstr>PowerPoint Presentation</vt:lpstr>
      <vt:lpstr>Economic History</vt:lpstr>
      <vt:lpstr>Deep Economic Contraction</vt:lpstr>
      <vt:lpstr>Employment</vt:lpstr>
      <vt:lpstr>Annual Out-migration</vt:lpstr>
      <vt:lpstr>Population</vt:lpstr>
      <vt:lpstr>Population Pyramids</vt:lpstr>
      <vt:lpstr>The Social Dimension</vt:lpstr>
      <vt:lpstr>Inequality</vt:lpstr>
      <vt:lpstr>Local Governments</vt:lpstr>
      <vt:lpstr>Adaptive Capacity</vt:lpstr>
      <vt:lpstr>Adaptive Capacity</vt:lpstr>
      <vt:lpstr>Preliminary 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dc:creator>
  <cp:lastModifiedBy>Vanessa I. Marrero Santiago</cp:lastModifiedBy>
  <cp:revision>703</cp:revision>
  <cp:lastPrinted>2017-04-05T11:06:55Z</cp:lastPrinted>
  <dcterms:created xsi:type="dcterms:W3CDTF">2014-03-05T18:28:30Z</dcterms:created>
  <dcterms:modified xsi:type="dcterms:W3CDTF">2017-05-19T13:28:29Z</dcterms:modified>
</cp:coreProperties>
</file>